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3" r:id="rId4"/>
    <p:sldId id="274" r:id="rId5"/>
    <p:sldId id="275" r:id="rId6"/>
    <p:sldId id="276" r:id="rId7"/>
    <p:sldId id="270" r:id="rId8"/>
    <p:sldId id="269" r:id="rId9"/>
    <p:sldId id="259" r:id="rId10"/>
    <p:sldId id="258" r:id="rId11"/>
    <p:sldId id="277" r:id="rId12"/>
    <p:sldId id="279" r:id="rId13"/>
    <p:sldId id="285" r:id="rId14"/>
    <p:sldId id="280" r:id="rId15"/>
    <p:sldId id="281" r:id="rId16"/>
    <p:sldId id="282" r:id="rId17"/>
    <p:sldId id="283" r:id="rId18"/>
    <p:sldId id="286" r:id="rId19"/>
    <p:sldId id="278"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7" autoAdjust="0"/>
    <p:restoredTop sz="91182" autoAdjust="0"/>
  </p:normalViewPr>
  <p:slideViewPr>
    <p:cSldViewPr snapToGrid="0">
      <p:cViewPr varScale="1">
        <p:scale>
          <a:sx n="76" d="100"/>
          <a:sy n="76"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7" name="Picture 6">
            <a:extLst>
              <a:ext uri="{FF2B5EF4-FFF2-40B4-BE49-F238E27FC236}">
                <a16:creationId xmlns:a16="http://schemas.microsoft.com/office/drawing/2014/main" id="{4AA67F0D-E8E4-EEE8-2D6B-0F14CCE5DF6B}"/>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4074216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918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49272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marL="1143000" indent="-228600">
              <a:buClr>
                <a:schemeClr val="accent4"/>
              </a:buClr>
              <a:buFont typeface="Wingdings" panose="05000000000000000000" pitchFamily="2" charset="2"/>
              <a:buChar char="§"/>
              <a:defRPr/>
            </a:lvl3pPr>
            <a:lvl4pPr marL="1600200" indent="-228600">
              <a:buClr>
                <a:schemeClr val="accent6"/>
              </a:buClr>
              <a:buFont typeface="Arial" panose="020B0604020202020204" pitchFamily="34" charset="0"/>
              <a:buChar char="•"/>
              <a:defRPr/>
            </a:lvl4pPr>
            <a:lvl5pPr marL="2057400" indent="-228600">
              <a:buClr>
                <a:srgbClr val="7030A0"/>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8" name="Picture 7">
            <a:extLst>
              <a:ext uri="{FF2B5EF4-FFF2-40B4-BE49-F238E27FC236}">
                <a16:creationId xmlns:a16="http://schemas.microsoft.com/office/drawing/2014/main" id="{F1C4C44F-1803-141A-A59E-7B65A26C2724}"/>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303770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1705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351894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2879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19949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0034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23510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50567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B92AC-79A1-4163-AC0B-6B2E0D709DC5}" type="slidenum">
              <a:rPr lang="en-US" smtClean="0"/>
              <a:t>‹#›</a:t>
            </a:fld>
            <a:endParaRPr lang="en-US"/>
          </a:p>
        </p:txBody>
      </p:sp>
    </p:spTree>
    <p:extLst>
      <p:ext uri="{BB962C8B-B14F-4D97-AF65-F5344CB8AC3E}">
        <p14:creationId xmlns:p14="http://schemas.microsoft.com/office/powerpoint/2010/main" val="82802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14854-pizza-png-pictur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pngimg.com/download/25922"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forms.gle/KmW6GqCacC2uSn797"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p13">
            <a:extLst>
              <a:ext uri="{FF2B5EF4-FFF2-40B4-BE49-F238E27FC236}">
                <a16:creationId xmlns:a16="http://schemas.microsoft.com/office/drawing/2014/main" id="{74E15F3A-15EE-4A98-8A29-FABDB4A7B6C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2" name="Title 1">
            <a:extLst>
              <a:ext uri="{FF2B5EF4-FFF2-40B4-BE49-F238E27FC236}">
                <a16:creationId xmlns:a16="http://schemas.microsoft.com/office/drawing/2014/main" id="{AFC6C22F-5736-4BCF-855F-5404F6D602FF}"/>
              </a:ext>
            </a:extLst>
          </p:cNvPr>
          <p:cNvSpPr>
            <a:spLocks noGrp="1"/>
          </p:cNvSpPr>
          <p:nvPr>
            <p:ph type="ctrTitle"/>
          </p:nvPr>
        </p:nvSpPr>
        <p:spPr>
          <a:xfrm>
            <a:off x="578913" y="1284137"/>
            <a:ext cx="4121104" cy="2638552"/>
          </a:xfrm>
        </p:spPr>
        <p:txBody>
          <a:bodyPr>
            <a:normAutofit/>
          </a:bodyPr>
          <a:lstStyle/>
          <a:p>
            <a:pPr algn="l"/>
            <a:r>
              <a:rPr lang="es-CO" b="1" dirty="0">
                <a:solidFill>
                  <a:schemeClr val="bg1"/>
                </a:solidFill>
                <a:latin typeface="+mn-lt"/>
              </a:rPr>
              <a:t>Software </a:t>
            </a:r>
            <a:r>
              <a:rPr lang="es-CO" b="1" dirty="0" err="1">
                <a:solidFill>
                  <a:schemeClr val="bg1"/>
                </a:solidFill>
                <a:latin typeface="+mn-lt"/>
              </a:rPr>
              <a:t>Architecture</a:t>
            </a:r>
            <a:endParaRPr lang="es-CO" b="1" dirty="0">
              <a:solidFill>
                <a:schemeClr val="bg1"/>
              </a:solidFill>
              <a:latin typeface="+mn-lt"/>
            </a:endParaRPr>
          </a:p>
        </p:txBody>
      </p:sp>
      <p:pic>
        <p:nvPicPr>
          <p:cNvPr id="5" name="Picture 4" descr="A picture containing logo&#10;&#10;Description automatically generated">
            <a:extLst>
              <a:ext uri="{FF2B5EF4-FFF2-40B4-BE49-F238E27FC236}">
                <a16:creationId xmlns:a16="http://schemas.microsoft.com/office/drawing/2014/main" id="{BA65776B-4795-4912-BD20-FD9FE84C759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6" name="Picture 5" descr="Text&#10;&#10;Description automatically generated">
            <a:extLst>
              <a:ext uri="{FF2B5EF4-FFF2-40B4-BE49-F238E27FC236}">
                <a16:creationId xmlns:a16="http://schemas.microsoft.com/office/drawing/2014/main" id="{CF8839EC-7935-49A2-B621-6581B375E806}"/>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7" name="TextBox 6">
            <a:extLst>
              <a:ext uri="{FF2B5EF4-FFF2-40B4-BE49-F238E27FC236}">
                <a16:creationId xmlns:a16="http://schemas.microsoft.com/office/drawing/2014/main" id="{AC060535-EAED-7BF1-2795-F521CF8C7F20}"/>
              </a:ext>
            </a:extLst>
          </p:cNvPr>
          <p:cNvSpPr txBox="1"/>
          <p:nvPr/>
        </p:nvSpPr>
        <p:spPr>
          <a:xfrm>
            <a:off x="467399" y="3732126"/>
            <a:ext cx="4073419" cy="1323439"/>
          </a:xfrm>
          <a:prstGeom prst="rect">
            <a:avLst/>
          </a:prstGeom>
          <a:noFill/>
        </p:spPr>
        <p:txBody>
          <a:bodyPr wrap="square">
            <a:spAutoFit/>
          </a:bodyPr>
          <a:lstStyle/>
          <a:p>
            <a:pPr algn="r"/>
            <a:r>
              <a:rPr lang="es-CO" sz="4000" b="1" dirty="0" err="1">
                <a:solidFill>
                  <a:schemeClr val="bg1"/>
                </a:solidFill>
                <a:latin typeface="+mn-lt"/>
              </a:rPr>
              <a:t>Micromaster</a:t>
            </a:r>
            <a:br>
              <a:rPr lang="es-CO" sz="4000" b="1" dirty="0">
                <a:solidFill>
                  <a:schemeClr val="bg1"/>
                </a:solidFill>
                <a:latin typeface="+mn-lt"/>
              </a:rPr>
            </a:br>
            <a:endParaRPr lang="es-CO" sz="4000" dirty="0"/>
          </a:p>
        </p:txBody>
      </p:sp>
    </p:spTree>
    <p:extLst>
      <p:ext uri="{BB962C8B-B14F-4D97-AF65-F5344CB8AC3E}">
        <p14:creationId xmlns:p14="http://schemas.microsoft.com/office/powerpoint/2010/main" val="402258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1941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endParaRPr lang="es-CO" sz="4000" b="1" dirty="0">
              <a:solidFill>
                <a:schemeClr val="accent2"/>
              </a:solidFill>
              <a:latin typeface="Avenir Black" panose="02000503020000020003" pitchFamily="2" charset="0"/>
            </a:endParaRPr>
          </a:p>
        </p:txBody>
      </p:sp>
      <p:pic>
        <p:nvPicPr>
          <p:cNvPr id="62" name="Picture 61">
            <a:extLst>
              <a:ext uri="{FF2B5EF4-FFF2-40B4-BE49-F238E27FC236}">
                <a16:creationId xmlns:a16="http://schemas.microsoft.com/office/drawing/2014/main" id="{BCFE3EDA-A4BE-A624-1D56-EF570D1C9058}"/>
              </a:ext>
            </a:extLst>
          </p:cNvPr>
          <p:cNvPicPr>
            <a:picLocks noChangeAspect="1"/>
          </p:cNvPicPr>
          <p:nvPr/>
        </p:nvPicPr>
        <p:blipFill rotWithShape="1">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l="27759" b="19879"/>
          <a:stretch/>
        </p:blipFill>
        <p:spPr>
          <a:xfrm>
            <a:off x="-1" y="1951383"/>
            <a:ext cx="7437521" cy="4906618"/>
          </a:xfrm>
          <a:prstGeom prst="rect">
            <a:avLst/>
          </a:prstGeom>
        </p:spPr>
      </p:pic>
      <p:sp>
        <p:nvSpPr>
          <p:cNvPr id="64" name="CuadroTexto 8">
            <a:extLst>
              <a:ext uri="{FF2B5EF4-FFF2-40B4-BE49-F238E27FC236}">
                <a16:creationId xmlns:a16="http://schemas.microsoft.com/office/drawing/2014/main" id="{B95D777E-DDE1-8B0B-4562-F341381E8162}"/>
              </a:ext>
            </a:extLst>
          </p:cNvPr>
          <p:cNvSpPr txBox="1"/>
          <p:nvPr/>
        </p:nvSpPr>
        <p:spPr>
          <a:xfrm>
            <a:off x="7029690" y="1407002"/>
            <a:ext cx="5162310" cy="2800767"/>
          </a:xfrm>
          <a:prstGeom prst="rect">
            <a:avLst/>
          </a:prstGeom>
          <a:noFill/>
        </p:spPr>
        <p:txBody>
          <a:bodyPr wrap="square" rtlCol="0">
            <a:spAutoFit/>
          </a:bodyPr>
          <a:lstStyle/>
          <a:p>
            <a:r>
              <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 Great </a:t>
            </a:r>
            <a:r>
              <a:rPr lang="es-CO" sz="8800" b="1" dirty="0" err="1">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Analogy</a:t>
            </a:r>
            <a:endPar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endParaRPr>
          </a:p>
        </p:txBody>
      </p:sp>
    </p:spTree>
    <p:extLst>
      <p:ext uri="{BB962C8B-B14F-4D97-AF65-F5344CB8AC3E}">
        <p14:creationId xmlns:p14="http://schemas.microsoft.com/office/powerpoint/2010/main" val="213697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96530"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r>
              <a:rPr lang="es-CO" sz="4000" b="1" dirty="0">
                <a:solidFill>
                  <a:schemeClr val="accent2"/>
                </a:solidFill>
                <a:latin typeface="Avenir Black" panose="02000503020000020003" pitchFamily="2" charset="0"/>
              </a:rPr>
              <a:t> (Great </a:t>
            </a:r>
            <a:r>
              <a:rPr lang="es-CO" sz="4000" b="1" dirty="0" err="1">
                <a:solidFill>
                  <a:schemeClr val="accent2"/>
                </a:solidFill>
                <a:latin typeface="Avenir Black" panose="02000503020000020003" pitchFamily="2" charset="0"/>
              </a:rPr>
              <a:t>Analogy</a:t>
            </a:r>
            <a:r>
              <a:rPr lang="es-CO" sz="4000" b="1" dirty="0">
                <a:solidFill>
                  <a:schemeClr val="accent2"/>
                </a:solidFill>
                <a:latin typeface="Avenir Black" panose="02000503020000020003" pitchFamily="2" charset="0"/>
              </a:rPr>
              <a:t>)</a:t>
            </a:r>
          </a:p>
        </p:txBody>
      </p:sp>
      <p:grpSp>
        <p:nvGrpSpPr>
          <p:cNvPr id="57" name="Group 56">
            <a:extLst>
              <a:ext uri="{FF2B5EF4-FFF2-40B4-BE49-F238E27FC236}">
                <a16:creationId xmlns:a16="http://schemas.microsoft.com/office/drawing/2014/main" id="{756B81AC-9FB6-E86A-A70A-6B2646A3CEB0}"/>
              </a:ext>
            </a:extLst>
          </p:cNvPr>
          <p:cNvGrpSpPr/>
          <p:nvPr/>
        </p:nvGrpSpPr>
        <p:grpSpPr>
          <a:xfrm>
            <a:off x="1260837" y="1064449"/>
            <a:ext cx="2243795" cy="5575610"/>
            <a:chOff x="279486" y="1018149"/>
            <a:chExt cx="2243795" cy="5575610"/>
          </a:xfrm>
        </p:grpSpPr>
        <p:sp>
          <p:nvSpPr>
            <p:cNvPr id="5" name="Rounded Rectangle 4">
              <a:extLst>
                <a:ext uri="{FF2B5EF4-FFF2-40B4-BE49-F238E27FC236}">
                  <a16:creationId xmlns:a16="http://schemas.microsoft.com/office/drawing/2014/main" id="{FBC6BE2B-DDE8-7166-3399-C5BA1AA83995}"/>
                </a:ext>
              </a:extLst>
            </p:cNvPr>
            <p:cNvSpPr/>
            <p:nvPr/>
          </p:nvSpPr>
          <p:spPr>
            <a:xfrm>
              <a:off x="27948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273914-5263-6106-8C01-149E4E9309B9}"/>
                </a:ext>
              </a:extLst>
            </p:cNvPr>
            <p:cNvSpPr/>
            <p:nvPr/>
          </p:nvSpPr>
          <p:spPr>
            <a:xfrm>
              <a:off x="34502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Made at home</a:t>
              </a:r>
            </a:p>
          </p:txBody>
        </p:sp>
        <p:sp>
          <p:nvSpPr>
            <p:cNvPr id="7" name="Rounded Rectangle 6">
              <a:extLst>
                <a:ext uri="{FF2B5EF4-FFF2-40B4-BE49-F238E27FC236}">
                  <a16:creationId xmlns:a16="http://schemas.microsoft.com/office/drawing/2014/main" id="{43644E9A-D8D5-643B-76D3-5CBD0A664B41}"/>
                </a:ext>
              </a:extLst>
            </p:cNvPr>
            <p:cNvSpPr/>
            <p:nvPr/>
          </p:nvSpPr>
          <p:spPr>
            <a:xfrm>
              <a:off x="36498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8" name="Rounded Rectangle 7">
              <a:extLst>
                <a:ext uri="{FF2B5EF4-FFF2-40B4-BE49-F238E27FC236}">
                  <a16:creationId xmlns:a16="http://schemas.microsoft.com/office/drawing/2014/main" id="{722982C6-4446-3699-4FF4-97242B6D9659}"/>
                </a:ext>
              </a:extLst>
            </p:cNvPr>
            <p:cNvSpPr/>
            <p:nvPr/>
          </p:nvSpPr>
          <p:spPr>
            <a:xfrm>
              <a:off x="35832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9" name="Rounded Rectangle 8">
              <a:extLst>
                <a:ext uri="{FF2B5EF4-FFF2-40B4-BE49-F238E27FC236}">
                  <a16:creationId xmlns:a16="http://schemas.microsoft.com/office/drawing/2014/main" id="{8D30A906-2E26-78FB-C1E7-0363526800EE}"/>
                </a:ext>
              </a:extLst>
            </p:cNvPr>
            <p:cNvSpPr/>
            <p:nvPr/>
          </p:nvSpPr>
          <p:spPr>
            <a:xfrm>
              <a:off x="35832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10" name="Rounded Rectangle 9">
              <a:extLst>
                <a:ext uri="{FF2B5EF4-FFF2-40B4-BE49-F238E27FC236}">
                  <a16:creationId xmlns:a16="http://schemas.microsoft.com/office/drawing/2014/main" id="{CD3C156E-A63D-8E72-F045-50891D99B5A9}"/>
                </a:ext>
              </a:extLst>
            </p:cNvPr>
            <p:cNvSpPr/>
            <p:nvPr/>
          </p:nvSpPr>
          <p:spPr>
            <a:xfrm>
              <a:off x="35167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11" name="Rounded Rectangle 10">
              <a:extLst>
                <a:ext uri="{FF2B5EF4-FFF2-40B4-BE49-F238E27FC236}">
                  <a16:creationId xmlns:a16="http://schemas.microsoft.com/office/drawing/2014/main" id="{BADD5FD4-851A-0663-D974-2B3FB0DCBECC}"/>
                </a:ext>
              </a:extLst>
            </p:cNvPr>
            <p:cNvSpPr/>
            <p:nvPr/>
          </p:nvSpPr>
          <p:spPr>
            <a:xfrm>
              <a:off x="35167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12" name="Rounded Rectangle 11">
              <a:extLst>
                <a:ext uri="{FF2B5EF4-FFF2-40B4-BE49-F238E27FC236}">
                  <a16:creationId xmlns:a16="http://schemas.microsoft.com/office/drawing/2014/main" id="{7D4E218E-60B8-DE3C-E91E-2A4E80AA1854}"/>
                </a:ext>
              </a:extLst>
            </p:cNvPr>
            <p:cNvSpPr/>
            <p:nvPr/>
          </p:nvSpPr>
          <p:spPr>
            <a:xfrm>
              <a:off x="345027" y="406573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13" name="Rounded Rectangle 12">
              <a:extLst>
                <a:ext uri="{FF2B5EF4-FFF2-40B4-BE49-F238E27FC236}">
                  <a16:creationId xmlns:a16="http://schemas.microsoft.com/office/drawing/2014/main" id="{A41E4CCD-18EA-93AF-80F6-F58C45B5C2AE}"/>
                </a:ext>
              </a:extLst>
            </p:cNvPr>
            <p:cNvSpPr/>
            <p:nvPr/>
          </p:nvSpPr>
          <p:spPr>
            <a:xfrm>
              <a:off x="345027" y="453549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14" name="Rounded Rectangle 13">
              <a:extLst>
                <a:ext uri="{FF2B5EF4-FFF2-40B4-BE49-F238E27FC236}">
                  <a16:creationId xmlns:a16="http://schemas.microsoft.com/office/drawing/2014/main" id="{FBD98198-7A06-D639-3CF9-C5366854E262}"/>
                </a:ext>
              </a:extLst>
            </p:cNvPr>
            <p:cNvSpPr/>
            <p:nvPr/>
          </p:nvSpPr>
          <p:spPr>
            <a:xfrm>
              <a:off x="338376" y="500525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15" name="Rounded Rectangle 14">
              <a:extLst>
                <a:ext uri="{FF2B5EF4-FFF2-40B4-BE49-F238E27FC236}">
                  <a16:creationId xmlns:a16="http://schemas.microsoft.com/office/drawing/2014/main" id="{A1D1113F-EA57-AC3C-870C-D1A15913BA56}"/>
                </a:ext>
              </a:extLst>
            </p:cNvPr>
            <p:cNvSpPr/>
            <p:nvPr/>
          </p:nvSpPr>
          <p:spPr>
            <a:xfrm>
              <a:off x="351677" y="547500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16" name="Rounded Rectangle 15">
              <a:extLst>
                <a:ext uri="{FF2B5EF4-FFF2-40B4-BE49-F238E27FC236}">
                  <a16:creationId xmlns:a16="http://schemas.microsoft.com/office/drawing/2014/main" id="{F332D73B-94B0-D1B2-05C8-F88388A28668}"/>
                </a:ext>
              </a:extLst>
            </p:cNvPr>
            <p:cNvSpPr/>
            <p:nvPr/>
          </p:nvSpPr>
          <p:spPr>
            <a:xfrm>
              <a:off x="27948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Traditional IT</a:t>
              </a:r>
            </a:p>
            <a:p>
              <a:pPr algn="ctr"/>
              <a:r>
                <a:rPr lang="en-US" sz="1400" dirty="0">
                  <a:solidFill>
                    <a:schemeClr val="tx1">
                      <a:lumMod val="95000"/>
                      <a:lumOff val="5000"/>
                    </a:schemeClr>
                  </a:solidFill>
                </a:rPr>
                <a:t>(</a:t>
              </a:r>
              <a:r>
                <a:rPr lang="en-US" sz="1400" dirty="0" err="1">
                  <a:solidFill>
                    <a:schemeClr val="tx1">
                      <a:lumMod val="95000"/>
                      <a:lumOff val="5000"/>
                    </a:schemeClr>
                  </a:solidFill>
                </a:rPr>
                <a:t>OnPremise</a:t>
              </a:r>
              <a:r>
                <a:rPr lang="en-US" sz="1400" dirty="0">
                  <a:solidFill>
                    <a:schemeClr val="tx1">
                      <a:lumMod val="95000"/>
                      <a:lumOff val="5000"/>
                    </a:schemeClr>
                  </a:solidFill>
                </a:rPr>
                <a:t>)</a:t>
              </a:r>
            </a:p>
          </p:txBody>
        </p:sp>
      </p:grpSp>
      <p:grpSp>
        <p:nvGrpSpPr>
          <p:cNvPr id="58" name="Group 57">
            <a:extLst>
              <a:ext uri="{FF2B5EF4-FFF2-40B4-BE49-F238E27FC236}">
                <a16:creationId xmlns:a16="http://schemas.microsoft.com/office/drawing/2014/main" id="{08937415-53BF-4EB4-A786-4DECC1A0B6C7}"/>
              </a:ext>
            </a:extLst>
          </p:cNvPr>
          <p:cNvGrpSpPr/>
          <p:nvPr/>
        </p:nvGrpSpPr>
        <p:grpSpPr>
          <a:xfrm>
            <a:off x="3905457" y="1064449"/>
            <a:ext cx="2243795" cy="5575610"/>
            <a:chOff x="2924106" y="1018149"/>
            <a:chExt cx="2243795" cy="5575610"/>
          </a:xfrm>
        </p:grpSpPr>
        <p:sp>
          <p:nvSpPr>
            <p:cNvPr id="19" name="Rounded Rectangle 18">
              <a:extLst>
                <a:ext uri="{FF2B5EF4-FFF2-40B4-BE49-F238E27FC236}">
                  <a16:creationId xmlns:a16="http://schemas.microsoft.com/office/drawing/2014/main" id="{677606CA-1115-9F9F-26DE-736CF5E70491}"/>
                </a:ext>
              </a:extLst>
            </p:cNvPr>
            <p:cNvSpPr/>
            <p:nvPr/>
          </p:nvSpPr>
          <p:spPr>
            <a:xfrm>
              <a:off x="292410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CB6237B-F466-F238-E353-C10710EEFE8F}"/>
                </a:ext>
              </a:extLst>
            </p:cNvPr>
            <p:cNvSpPr/>
            <p:nvPr/>
          </p:nvSpPr>
          <p:spPr>
            <a:xfrm>
              <a:off x="298964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Take &amp; Bake</a:t>
              </a:r>
            </a:p>
          </p:txBody>
        </p:sp>
        <p:sp>
          <p:nvSpPr>
            <p:cNvPr id="21" name="Rounded Rectangle 20">
              <a:extLst>
                <a:ext uri="{FF2B5EF4-FFF2-40B4-BE49-F238E27FC236}">
                  <a16:creationId xmlns:a16="http://schemas.microsoft.com/office/drawing/2014/main" id="{00FD5B4B-8FEA-8C4E-D956-AF7F9154294B}"/>
                </a:ext>
              </a:extLst>
            </p:cNvPr>
            <p:cNvSpPr/>
            <p:nvPr/>
          </p:nvSpPr>
          <p:spPr>
            <a:xfrm>
              <a:off x="300960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22" name="Rounded Rectangle 21">
              <a:extLst>
                <a:ext uri="{FF2B5EF4-FFF2-40B4-BE49-F238E27FC236}">
                  <a16:creationId xmlns:a16="http://schemas.microsoft.com/office/drawing/2014/main" id="{36A419C9-B0F5-4EAB-E14D-9FE59F4E12C7}"/>
                </a:ext>
              </a:extLst>
            </p:cNvPr>
            <p:cNvSpPr/>
            <p:nvPr/>
          </p:nvSpPr>
          <p:spPr>
            <a:xfrm>
              <a:off x="300294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23" name="Rounded Rectangle 22">
              <a:extLst>
                <a:ext uri="{FF2B5EF4-FFF2-40B4-BE49-F238E27FC236}">
                  <a16:creationId xmlns:a16="http://schemas.microsoft.com/office/drawing/2014/main" id="{B20EC268-7AC7-58E4-F014-0E70194AE6DC}"/>
                </a:ext>
              </a:extLst>
            </p:cNvPr>
            <p:cNvSpPr/>
            <p:nvPr/>
          </p:nvSpPr>
          <p:spPr>
            <a:xfrm>
              <a:off x="300294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24" name="Rounded Rectangle 23">
              <a:extLst>
                <a:ext uri="{FF2B5EF4-FFF2-40B4-BE49-F238E27FC236}">
                  <a16:creationId xmlns:a16="http://schemas.microsoft.com/office/drawing/2014/main" id="{DDC04709-30A2-9884-4A0F-E35C1135952A}"/>
                </a:ext>
              </a:extLst>
            </p:cNvPr>
            <p:cNvSpPr/>
            <p:nvPr/>
          </p:nvSpPr>
          <p:spPr>
            <a:xfrm>
              <a:off x="299629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25" name="Rounded Rectangle 24">
              <a:extLst>
                <a:ext uri="{FF2B5EF4-FFF2-40B4-BE49-F238E27FC236}">
                  <a16:creationId xmlns:a16="http://schemas.microsoft.com/office/drawing/2014/main" id="{6B43F5E5-35B6-3D0F-D762-F4E9CDEA965B}"/>
                </a:ext>
              </a:extLst>
            </p:cNvPr>
            <p:cNvSpPr/>
            <p:nvPr/>
          </p:nvSpPr>
          <p:spPr>
            <a:xfrm>
              <a:off x="299629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26" name="Rounded Rectangle 25">
              <a:extLst>
                <a:ext uri="{FF2B5EF4-FFF2-40B4-BE49-F238E27FC236}">
                  <a16:creationId xmlns:a16="http://schemas.microsoft.com/office/drawing/2014/main" id="{3361516C-173A-F22E-8FA5-1FB4F1EF9402}"/>
                </a:ext>
              </a:extLst>
            </p:cNvPr>
            <p:cNvSpPr/>
            <p:nvPr/>
          </p:nvSpPr>
          <p:spPr>
            <a:xfrm>
              <a:off x="298964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27" name="Rounded Rectangle 26">
              <a:extLst>
                <a:ext uri="{FF2B5EF4-FFF2-40B4-BE49-F238E27FC236}">
                  <a16:creationId xmlns:a16="http://schemas.microsoft.com/office/drawing/2014/main" id="{1010C0CE-D50D-1BEA-74BE-966A2983C539}"/>
                </a:ext>
              </a:extLst>
            </p:cNvPr>
            <p:cNvSpPr/>
            <p:nvPr/>
          </p:nvSpPr>
          <p:spPr>
            <a:xfrm>
              <a:off x="298964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28" name="Rounded Rectangle 27">
              <a:extLst>
                <a:ext uri="{FF2B5EF4-FFF2-40B4-BE49-F238E27FC236}">
                  <a16:creationId xmlns:a16="http://schemas.microsoft.com/office/drawing/2014/main" id="{183BF8ED-4071-3591-061A-81F7A3104A31}"/>
                </a:ext>
              </a:extLst>
            </p:cNvPr>
            <p:cNvSpPr/>
            <p:nvPr/>
          </p:nvSpPr>
          <p:spPr>
            <a:xfrm>
              <a:off x="298299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29" name="Rounded Rectangle 28">
              <a:extLst>
                <a:ext uri="{FF2B5EF4-FFF2-40B4-BE49-F238E27FC236}">
                  <a16:creationId xmlns:a16="http://schemas.microsoft.com/office/drawing/2014/main" id="{8220031F-9024-5CBA-0473-48A66D075B62}"/>
                </a:ext>
              </a:extLst>
            </p:cNvPr>
            <p:cNvSpPr/>
            <p:nvPr/>
          </p:nvSpPr>
          <p:spPr>
            <a:xfrm>
              <a:off x="299629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30" name="Rounded Rectangle 29">
              <a:extLst>
                <a:ext uri="{FF2B5EF4-FFF2-40B4-BE49-F238E27FC236}">
                  <a16:creationId xmlns:a16="http://schemas.microsoft.com/office/drawing/2014/main" id="{7613A170-74BC-193B-E083-3461B2B6F909}"/>
                </a:ext>
              </a:extLst>
            </p:cNvPr>
            <p:cNvSpPr/>
            <p:nvPr/>
          </p:nvSpPr>
          <p:spPr>
            <a:xfrm>
              <a:off x="292410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95000"/>
                      <a:lumOff val="5000"/>
                    </a:schemeClr>
                  </a:solidFill>
                </a:rPr>
                <a:t>Infraestructure</a:t>
              </a:r>
              <a:r>
                <a:rPr lang="en-US" sz="1400" dirty="0">
                  <a:solidFill>
                    <a:schemeClr val="tx1">
                      <a:lumMod val="95000"/>
                      <a:lumOff val="5000"/>
                    </a:schemeClr>
                  </a:solidFill>
                </a:rPr>
                <a:t> as a Service (IaaS)</a:t>
              </a:r>
            </a:p>
          </p:txBody>
        </p:sp>
      </p:grpSp>
      <p:grpSp>
        <p:nvGrpSpPr>
          <p:cNvPr id="59" name="Group 58">
            <a:extLst>
              <a:ext uri="{FF2B5EF4-FFF2-40B4-BE49-F238E27FC236}">
                <a16:creationId xmlns:a16="http://schemas.microsoft.com/office/drawing/2014/main" id="{F9ED23DC-78D9-5405-6E42-6562C8A78C7E}"/>
              </a:ext>
            </a:extLst>
          </p:cNvPr>
          <p:cNvGrpSpPr/>
          <p:nvPr/>
        </p:nvGrpSpPr>
        <p:grpSpPr>
          <a:xfrm>
            <a:off x="6550077" y="1064449"/>
            <a:ext cx="2243795" cy="5575610"/>
            <a:chOff x="5568726" y="1018149"/>
            <a:chExt cx="2243795" cy="5575610"/>
          </a:xfrm>
        </p:grpSpPr>
        <p:sp>
          <p:nvSpPr>
            <p:cNvPr id="32" name="Rounded Rectangle 31">
              <a:extLst>
                <a:ext uri="{FF2B5EF4-FFF2-40B4-BE49-F238E27FC236}">
                  <a16:creationId xmlns:a16="http://schemas.microsoft.com/office/drawing/2014/main" id="{3CD11CF4-9C4B-2EEF-55F5-E2CBE66AC657}"/>
                </a:ext>
              </a:extLst>
            </p:cNvPr>
            <p:cNvSpPr/>
            <p:nvPr/>
          </p:nvSpPr>
          <p:spPr>
            <a:xfrm>
              <a:off x="556872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51D1F32-6EC8-EDAF-5BE2-61D41CEDF032}"/>
                </a:ext>
              </a:extLst>
            </p:cNvPr>
            <p:cNvSpPr/>
            <p:nvPr/>
          </p:nvSpPr>
          <p:spPr>
            <a:xfrm>
              <a:off x="563426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Pizza Delivered</a:t>
              </a:r>
            </a:p>
          </p:txBody>
        </p:sp>
        <p:sp>
          <p:nvSpPr>
            <p:cNvPr id="34" name="Rounded Rectangle 33">
              <a:extLst>
                <a:ext uri="{FF2B5EF4-FFF2-40B4-BE49-F238E27FC236}">
                  <a16:creationId xmlns:a16="http://schemas.microsoft.com/office/drawing/2014/main" id="{B3056A6B-F05A-41BB-19BC-44A806872943}"/>
                </a:ext>
              </a:extLst>
            </p:cNvPr>
            <p:cNvSpPr/>
            <p:nvPr/>
          </p:nvSpPr>
          <p:spPr>
            <a:xfrm>
              <a:off x="565422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35" name="Rounded Rectangle 34">
              <a:extLst>
                <a:ext uri="{FF2B5EF4-FFF2-40B4-BE49-F238E27FC236}">
                  <a16:creationId xmlns:a16="http://schemas.microsoft.com/office/drawing/2014/main" id="{CAD7FC4D-84FD-BC2A-EEA9-0BE2E360FA07}"/>
                </a:ext>
              </a:extLst>
            </p:cNvPr>
            <p:cNvSpPr/>
            <p:nvPr/>
          </p:nvSpPr>
          <p:spPr>
            <a:xfrm>
              <a:off x="564756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36" name="Rounded Rectangle 35">
              <a:extLst>
                <a:ext uri="{FF2B5EF4-FFF2-40B4-BE49-F238E27FC236}">
                  <a16:creationId xmlns:a16="http://schemas.microsoft.com/office/drawing/2014/main" id="{DF169641-43CD-1920-2D3D-DDE3713EAB15}"/>
                </a:ext>
              </a:extLst>
            </p:cNvPr>
            <p:cNvSpPr/>
            <p:nvPr/>
          </p:nvSpPr>
          <p:spPr>
            <a:xfrm>
              <a:off x="564756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37" name="Rounded Rectangle 36">
              <a:extLst>
                <a:ext uri="{FF2B5EF4-FFF2-40B4-BE49-F238E27FC236}">
                  <a16:creationId xmlns:a16="http://schemas.microsoft.com/office/drawing/2014/main" id="{474CAE30-776D-8EE5-1961-C9CA30E1F79E}"/>
                </a:ext>
              </a:extLst>
            </p:cNvPr>
            <p:cNvSpPr/>
            <p:nvPr/>
          </p:nvSpPr>
          <p:spPr>
            <a:xfrm>
              <a:off x="564091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38" name="Rounded Rectangle 37">
              <a:extLst>
                <a:ext uri="{FF2B5EF4-FFF2-40B4-BE49-F238E27FC236}">
                  <a16:creationId xmlns:a16="http://schemas.microsoft.com/office/drawing/2014/main" id="{09FA2860-964F-428D-9F0F-BA838AB87A17}"/>
                </a:ext>
              </a:extLst>
            </p:cNvPr>
            <p:cNvSpPr/>
            <p:nvPr/>
          </p:nvSpPr>
          <p:spPr>
            <a:xfrm>
              <a:off x="564091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39" name="Rounded Rectangle 38">
              <a:extLst>
                <a:ext uri="{FF2B5EF4-FFF2-40B4-BE49-F238E27FC236}">
                  <a16:creationId xmlns:a16="http://schemas.microsoft.com/office/drawing/2014/main" id="{1741F7AB-0E62-8A2E-1747-16D00A5E3F24}"/>
                </a:ext>
              </a:extLst>
            </p:cNvPr>
            <p:cNvSpPr/>
            <p:nvPr/>
          </p:nvSpPr>
          <p:spPr>
            <a:xfrm>
              <a:off x="563426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40" name="Rounded Rectangle 39">
              <a:extLst>
                <a:ext uri="{FF2B5EF4-FFF2-40B4-BE49-F238E27FC236}">
                  <a16:creationId xmlns:a16="http://schemas.microsoft.com/office/drawing/2014/main" id="{DFD93EC3-40E8-F2B4-0F9B-134154309C7D}"/>
                </a:ext>
              </a:extLst>
            </p:cNvPr>
            <p:cNvSpPr/>
            <p:nvPr/>
          </p:nvSpPr>
          <p:spPr>
            <a:xfrm>
              <a:off x="563426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41" name="Rounded Rectangle 40">
              <a:extLst>
                <a:ext uri="{FF2B5EF4-FFF2-40B4-BE49-F238E27FC236}">
                  <a16:creationId xmlns:a16="http://schemas.microsoft.com/office/drawing/2014/main" id="{C9FA37E3-927D-08FB-9F39-99C176085B86}"/>
                </a:ext>
              </a:extLst>
            </p:cNvPr>
            <p:cNvSpPr/>
            <p:nvPr/>
          </p:nvSpPr>
          <p:spPr>
            <a:xfrm>
              <a:off x="562761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42" name="Rounded Rectangle 41">
              <a:extLst>
                <a:ext uri="{FF2B5EF4-FFF2-40B4-BE49-F238E27FC236}">
                  <a16:creationId xmlns:a16="http://schemas.microsoft.com/office/drawing/2014/main" id="{D351988B-ABB3-6A8A-3246-1DFFB331A3F1}"/>
                </a:ext>
              </a:extLst>
            </p:cNvPr>
            <p:cNvSpPr/>
            <p:nvPr/>
          </p:nvSpPr>
          <p:spPr>
            <a:xfrm>
              <a:off x="564091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43" name="Rounded Rectangle 42">
              <a:extLst>
                <a:ext uri="{FF2B5EF4-FFF2-40B4-BE49-F238E27FC236}">
                  <a16:creationId xmlns:a16="http://schemas.microsoft.com/office/drawing/2014/main" id="{B7BB43EC-1908-E3EE-D3E8-2B316CF2065D}"/>
                </a:ext>
              </a:extLst>
            </p:cNvPr>
            <p:cNvSpPr/>
            <p:nvPr/>
          </p:nvSpPr>
          <p:spPr>
            <a:xfrm>
              <a:off x="556872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Platform as a Service</a:t>
              </a:r>
            </a:p>
            <a:p>
              <a:pPr algn="ctr"/>
              <a:r>
                <a:rPr lang="en-US" sz="1400" dirty="0">
                  <a:solidFill>
                    <a:schemeClr val="tx1">
                      <a:lumMod val="95000"/>
                      <a:lumOff val="5000"/>
                    </a:schemeClr>
                  </a:solidFill>
                </a:rPr>
                <a:t>(PaaS)</a:t>
              </a:r>
            </a:p>
          </p:txBody>
        </p:sp>
      </p:grpSp>
      <p:grpSp>
        <p:nvGrpSpPr>
          <p:cNvPr id="60" name="Group 59">
            <a:extLst>
              <a:ext uri="{FF2B5EF4-FFF2-40B4-BE49-F238E27FC236}">
                <a16:creationId xmlns:a16="http://schemas.microsoft.com/office/drawing/2014/main" id="{A1CCD87C-022D-7411-95B1-C4271AB99A66}"/>
              </a:ext>
            </a:extLst>
          </p:cNvPr>
          <p:cNvGrpSpPr/>
          <p:nvPr/>
        </p:nvGrpSpPr>
        <p:grpSpPr>
          <a:xfrm>
            <a:off x="9194697" y="1064449"/>
            <a:ext cx="2243795" cy="5575610"/>
            <a:chOff x="8213346" y="1018149"/>
            <a:chExt cx="2243795" cy="5575610"/>
          </a:xfrm>
        </p:grpSpPr>
        <p:sp>
          <p:nvSpPr>
            <p:cNvPr id="45" name="Rounded Rectangle 44">
              <a:extLst>
                <a:ext uri="{FF2B5EF4-FFF2-40B4-BE49-F238E27FC236}">
                  <a16:creationId xmlns:a16="http://schemas.microsoft.com/office/drawing/2014/main" id="{E9DC70B9-7D52-3CAF-64A5-66FAB67A2EAF}"/>
                </a:ext>
              </a:extLst>
            </p:cNvPr>
            <p:cNvSpPr/>
            <p:nvPr/>
          </p:nvSpPr>
          <p:spPr>
            <a:xfrm>
              <a:off x="821334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E58EAD7-9034-5A3A-3F54-12D8D510D9F6}"/>
                </a:ext>
              </a:extLst>
            </p:cNvPr>
            <p:cNvSpPr/>
            <p:nvPr/>
          </p:nvSpPr>
          <p:spPr>
            <a:xfrm>
              <a:off x="827888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Dined Out</a:t>
              </a:r>
            </a:p>
          </p:txBody>
        </p:sp>
        <p:sp>
          <p:nvSpPr>
            <p:cNvPr id="47" name="Rounded Rectangle 46">
              <a:extLst>
                <a:ext uri="{FF2B5EF4-FFF2-40B4-BE49-F238E27FC236}">
                  <a16:creationId xmlns:a16="http://schemas.microsoft.com/office/drawing/2014/main" id="{F9F02B02-4DDB-D32A-1DB0-50F47280E3ED}"/>
                </a:ext>
              </a:extLst>
            </p:cNvPr>
            <p:cNvSpPr/>
            <p:nvPr/>
          </p:nvSpPr>
          <p:spPr>
            <a:xfrm>
              <a:off x="8298840" y="171695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48" name="Rounded Rectangle 47">
              <a:extLst>
                <a:ext uri="{FF2B5EF4-FFF2-40B4-BE49-F238E27FC236}">
                  <a16:creationId xmlns:a16="http://schemas.microsoft.com/office/drawing/2014/main" id="{89B26007-B650-A073-9C5C-A01B8810C50D}"/>
                </a:ext>
              </a:extLst>
            </p:cNvPr>
            <p:cNvSpPr/>
            <p:nvPr/>
          </p:nvSpPr>
          <p:spPr>
            <a:xfrm>
              <a:off x="8292189" y="218671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49" name="Rounded Rectangle 48">
              <a:extLst>
                <a:ext uri="{FF2B5EF4-FFF2-40B4-BE49-F238E27FC236}">
                  <a16:creationId xmlns:a16="http://schemas.microsoft.com/office/drawing/2014/main" id="{F5C71D6B-2F0C-1F8D-9F9F-F9154F5DE34D}"/>
                </a:ext>
              </a:extLst>
            </p:cNvPr>
            <p:cNvSpPr/>
            <p:nvPr/>
          </p:nvSpPr>
          <p:spPr>
            <a:xfrm>
              <a:off x="829218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50" name="Rounded Rectangle 49">
              <a:extLst>
                <a:ext uri="{FF2B5EF4-FFF2-40B4-BE49-F238E27FC236}">
                  <a16:creationId xmlns:a16="http://schemas.microsoft.com/office/drawing/2014/main" id="{B556E6AD-F5E6-8106-C69F-C9423D26F064}"/>
                </a:ext>
              </a:extLst>
            </p:cNvPr>
            <p:cNvSpPr/>
            <p:nvPr/>
          </p:nvSpPr>
          <p:spPr>
            <a:xfrm>
              <a:off x="828553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51" name="Rounded Rectangle 50">
              <a:extLst>
                <a:ext uri="{FF2B5EF4-FFF2-40B4-BE49-F238E27FC236}">
                  <a16:creationId xmlns:a16="http://schemas.microsoft.com/office/drawing/2014/main" id="{79767B74-81E2-992F-3FB0-F3DBCAAB2ADE}"/>
                </a:ext>
              </a:extLst>
            </p:cNvPr>
            <p:cNvSpPr/>
            <p:nvPr/>
          </p:nvSpPr>
          <p:spPr>
            <a:xfrm>
              <a:off x="828553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52" name="Rounded Rectangle 51">
              <a:extLst>
                <a:ext uri="{FF2B5EF4-FFF2-40B4-BE49-F238E27FC236}">
                  <a16:creationId xmlns:a16="http://schemas.microsoft.com/office/drawing/2014/main" id="{7199848B-BFE3-6D67-532A-11EDB9B4A9D7}"/>
                </a:ext>
              </a:extLst>
            </p:cNvPr>
            <p:cNvSpPr/>
            <p:nvPr/>
          </p:nvSpPr>
          <p:spPr>
            <a:xfrm>
              <a:off x="827888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53" name="Rounded Rectangle 52">
              <a:extLst>
                <a:ext uri="{FF2B5EF4-FFF2-40B4-BE49-F238E27FC236}">
                  <a16:creationId xmlns:a16="http://schemas.microsoft.com/office/drawing/2014/main" id="{86006FF9-50E2-B3C8-2F66-8945991F8FF6}"/>
                </a:ext>
              </a:extLst>
            </p:cNvPr>
            <p:cNvSpPr/>
            <p:nvPr/>
          </p:nvSpPr>
          <p:spPr>
            <a:xfrm>
              <a:off x="827888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54" name="Rounded Rectangle 53">
              <a:extLst>
                <a:ext uri="{FF2B5EF4-FFF2-40B4-BE49-F238E27FC236}">
                  <a16:creationId xmlns:a16="http://schemas.microsoft.com/office/drawing/2014/main" id="{9D87AB02-5259-3019-1DD1-AD5F1B1FB9B4}"/>
                </a:ext>
              </a:extLst>
            </p:cNvPr>
            <p:cNvSpPr/>
            <p:nvPr/>
          </p:nvSpPr>
          <p:spPr>
            <a:xfrm>
              <a:off x="827223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55" name="Rounded Rectangle 54">
              <a:extLst>
                <a:ext uri="{FF2B5EF4-FFF2-40B4-BE49-F238E27FC236}">
                  <a16:creationId xmlns:a16="http://schemas.microsoft.com/office/drawing/2014/main" id="{91B0EC1D-9B69-F451-19BE-EE982E70D1BA}"/>
                </a:ext>
              </a:extLst>
            </p:cNvPr>
            <p:cNvSpPr/>
            <p:nvPr/>
          </p:nvSpPr>
          <p:spPr>
            <a:xfrm>
              <a:off x="828553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56" name="Rounded Rectangle 55">
              <a:extLst>
                <a:ext uri="{FF2B5EF4-FFF2-40B4-BE49-F238E27FC236}">
                  <a16:creationId xmlns:a16="http://schemas.microsoft.com/office/drawing/2014/main" id="{A0756B68-048C-A1A0-A8A8-CFF22872E10E}"/>
                </a:ext>
              </a:extLst>
            </p:cNvPr>
            <p:cNvSpPr/>
            <p:nvPr/>
          </p:nvSpPr>
          <p:spPr>
            <a:xfrm>
              <a:off x="821334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Software as a Service</a:t>
              </a:r>
            </a:p>
            <a:p>
              <a:pPr algn="ctr"/>
              <a:r>
                <a:rPr lang="en-US" sz="1400" dirty="0">
                  <a:solidFill>
                    <a:schemeClr val="tx1">
                      <a:lumMod val="95000"/>
                      <a:lumOff val="5000"/>
                    </a:schemeClr>
                  </a:solidFill>
                </a:rPr>
                <a:t>(SaaS)</a:t>
              </a:r>
            </a:p>
          </p:txBody>
        </p:sp>
      </p:grpSp>
    </p:spTree>
    <p:extLst>
      <p:ext uri="{BB962C8B-B14F-4D97-AF65-F5344CB8AC3E}">
        <p14:creationId xmlns:p14="http://schemas.microsoft.com/office/powerpoint/2010/main" val="33263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B914-2DFB-7EFE-6D71-A620ECE95E5D}"/>
              </a:ext>
            </a:extLst>
          </p:cNvPr>
          <p:cNvSpPr>
            <a:spLocks noGrp="1"/>
          </p:cNvSpPr>
          <p:nvPr>
            <p:ph type="title"/>
          </p:nvPr>
        </p:nvSpPr>
        <p:spPr/>
        <p:txBody>
          <a:bodyPr>
            <a:normAutofit fontScale="90000"/>
          </a:bodyPr>
          <a:lstStyle/>
          <a:p>
            <a:r>
              <a:rPr lang="en-US" dirty="0"/>
              <a:t>Cloud Computing</a:t>
            </a:r>
          </a:p>
        </p:txBody>
      </p:sp>
      <p:sp>
        <p:nvSpPr>
          <p:cNvPr id="3" name="Content Placeholder 2">
            <a:extLst>
              <a:ext uri="{FF2B5EF4-FFF2-40B4-BE49-F238E27FC236}">
                <a16:creationId xmlns:a16="http://schemas.microsoft.com/office/drawing/2014/main" id="{468AE02F-4095-75C5-AB1B-191801AB7F7C}"/>
              </a:ext>
            </a:extLst>
          </p:cNvPr>
          <p:cNvSpPr>
            <a:spLocks noGrp="1"/>
          </p:cNvSpPr>
          <p:nvPr>
            <p:ph idx="1"/>
          </p:nvPr>
        </p:nvSpPr>
        <p:spPr/>
        <p:txBody>
          <a:bodyPr/>
          <a:lstStyle/>
          <a:p>
            <a:r>
              <a:rPr lang="en-US" dirty="0"/>
              <a:t>Cloud computing is the on-demand provision of computing power, storage, applications and other resources, where you pay only for what you consume.</a:t>
            </a:r>
          </a:p>
          <a:p>
            <a:r>
              <a:rPr lang="en-US" dirty="0"/>
              <a:t>You can provision precisely the type and size of computing resources you need.</a:t>
            </a:r>
          </a:p>
          <a:p>
            <a:r>
              <a:rPr lang="en-US" dirty="0"/>
              <a:t>You can access many types of resources, almost instantly</a:t>
            </a:r>
          </a:p>
        </p:txBody>
      </p:sp>
    </p:spTree>
    <p:extLst>
      <p:ext uri="{BB962C8B-B14F-4D97-AF65-F5344CB8AC3E}">
        <p14:creationId xmlns:p14="http://schemas.microsoft.com/office/powerpoint/2010/main" val="37008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2833-44FB-D1E6-93E1-557BF437E498}"/>
              </a:ext>
            </a:extLst>
          </p:cNvPr>
          <p:cNvSpPr>
            <a:spLocks noGrp="1"/>
          </p:cNvSpPr>
          <p:nvPr>
            <p:ph type="title"/>
          </p:nvPr>
        </p:nvSpPr>
        <p:spPr/>
        <p:txBody>
          <a:bodyPr>
            <a:normAutofit fontScale="90000"/>
          </a:bodyPr>
          <a:lstStyle/>
          <a:p>
            <a:r>
              <a:rPr lang="en-US" dirty="0"/>
              <a:t>Cloud Computing Types</a:t>
            </a:r>
          </a:p>
        </p:txBody>
      </p:sp>
      <p:sp>
        <p:nvSpPr>
          <p:cNvPr id="3" name="Content Placeholder 2">
            <a:extLst>
              <a:ext uri="{FF2B5EF4-FFF2-40B4-BE49-F238E27FC236}">
                <a16:creationId xmlns:a16="http://schemas.microsoft.com/office/drawing/2014/main" id="{E8B8D17B-D4FD-8E64-9A22-F7AE34E7D9E2}"/>
              </a:ext>
            </a:extLst>
          </p:cNvPr>
          <p:cNvSpPr>
            <a:spLocks noGrp="1"/>
          </p:cNvSpPr>
          <p:nvPr>
            <p:ph idx="1"/>
          </p:nvPr>
        </p:nvSpPr>
        <p:spPr/>
        <p:txBody>
          <a:bodyPr/>
          <a:lstStyle/>
          <a:p>
            <a:r>
              <a:rPr lang="en-US" b="1" dirty="0"/>
              <a:t>Private:</a:t>
            </a:r>
            <a:r>
              <a:rPr lang="en-US" dirty="0"/>
              <a:t> A private cloud is one in which only one organization, using technologies such as virtualization, has access to the resources used to implement the cloud. In other words, a company has an exclusive cloud environment.</a:t>
            </a:r>
          </a:p>
          <a:p>
            <a:r>
              <a:rPr lang="en-US" b="1" dirty="0"/>
              <a:t>Public:</a:t>
            </a:r>
            <a:r>
              <a:rPr lang="en-US" dirty="0"/>
              <a:t> It is characterized by offering resources on shared infrastructures among multiple clients. These resources are accessed by the client through the Internet or through VPN connections.</a:t>
            </a:r>
          </a:p>
          <a:p>
            <a:r>
              <a:rPr lang="en-US" b="1" dirty="0"/>
              <a:t>Hybrid:</a:t>
            </a:r>
            <a:r>
              <a:rPr lang="en-US" dirty="0"/>
              <a:t> Combines resources from the Private Cloud with those from the Public Cloud. They arise from the need of clients who, although they have their own infrastructure, seek to take advantage of the services of an external provider.</a:t>
            </a:r>
          </a:p>
        </p:txBody>
      </p:sp>
      <p:pic>
        <p:nvPicPr>
          <p:cNvPr id="6" name="Picture 5">
            <a:extLst>
              <a:ext uri="{FF2B5EF4-FFF2-40B4-BE49-F238E27FC236}">
                <a16:creationId xmlns:a16="http://schemas.microsoft.com/office/drawing/2014/main" id="{6465A76C-A25D-9809-7A5B-FBB32082D3DC}"/>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8135501" y="5089290"/>
            <a:ext cx="4056499" cy="1768710"/>
          </a:xfrm>
          <a:prstGeom prst="rect">
            <a:avLst/>
          </a:prstGeom>
        </p:spPr>
      </p:pic>
    </p:spTree>
    <p:extLst>
      <p:ext uri="{BB962C8B-B14F-4D97-AF65-F5344CB8AC3E}">
        <p14:creationId xmlns:p14="http://schemas.microsoft.com/office/powerpoint/2010/main" val="107628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1089-A2D3-C6E6-DD49-E26CCD01A4B0}"/>
              </a:ext>
            </a:extLst>
          </p:cNvPr>
          <p:cNvSpPr>
            <a:spLocks noGrp="1"/>
          </p:cNvSpPr>
          <p:nvPr>
            <p:ph type="title"/>
          </p:nvPr>
        </p:nvSpPr>
        <p:spPr/>
        <p:txBody>
          <a:bodyPr>
            <a:normAutofit fontScale="90000"/>
          </a:bodyPr>
          <a:lstStyle/>
          <a:p>
            <a:r>
              <a:rPr lang="en-US" dirty="0"/>
              <a:t>Clous Computing Features</a:t>
            </a:r>
          </a:p>
        </p:txBody>
      </p:sp>
      <p:sp>
        <p:nvSpPr>
          <p:cNvPr id="3" name="Content Placeholder 2">
            <a:extLst>
              <a:ext uri="{FF2B5EF4-FFF2-40B4-BE49-F238E27FC236}">
                <a16:creationId xmlns:a16="http://schemas.microsoft.com/office/drawing/2014/main" id="{600E6DB3-B5DA-F549-83F7-A14BC8EC8918}"/>
              </a:ext>
            </a:extLst>
          </p:cNvPr>
          <p:cNvSpPr>
            <a:spLocks noGrp="1"/>
          </p:cNvSpPr>
          <p:nvPr>
            <p:ph idx="1"/>
          </p:nvPr>
        </p:nvSpPr>
        <p:spPr>
          <a:xfrm>
            <a:off x="838200" y="947523"/>
            <a:ext cx="10515600" cy="5773952"/>
          </a:xfrm>
        </p:spPr>
        <p:txBody>
          <a:bodyPr>
            <a:normAutofit lnSpcReduction="10000"/>
          </a:bodyPr>
          <a:lstStyle/>
          <a:p>
            <a:r>
              <a:rPr lang="en-US" b="1" dirty="0"/>
              <a:t>Self-service on demand</a:t>
            </a:r>
          </a:p>
          <a:p>
            <a:pPr lvl="1"/>
            <a:r>
              <a:rPr lang="en-US" dirty="0"/>
              <a:t>Users can provision resources without human interaction</a:t>
            </a:r>
          </a:p>
          <a:p>
            <a:r>
              <a:rPr lang="en-US" b="1" dirty="0"/>
              <a:t>Wide network access:</a:t>
            </a:r>
          </a:p>
          <a:p>
            <a:pPr lvl="1"/>
            <a:r>
              <a:rPr lang="en-US" dirty="0"/>
              <a:t>The resources are available on the network and can be accessed by any platform or customer.</a:t>
            </a:r>
          </a:p>
          <a:p>
            <a:r>
              <a:rPr lang="en-US" b="1" dirty="0"/>
              <a:t>Multiple rental and grouping of resources:</a:t>
            </a:r>
          </a:p>
          <a:p>
            <a:pPr lvl="1"/>
            <a:r>
              <a:rPr lang="en-US" dirty="0"/>
              <a:t>Many clients can share the same infrastructure and applications with security and privacy.</a:t>
            </a:r>
          </a:p>
          <a:p>
            <a:pPr lvl="1"/>
            <a:r>
              <a:rPr lang="en-US" dirty="0"/>
              <a:t>Multiple clients can be attended to for the same physical resources. A</a:t>
            </a:r>
          </a:p>
          <a:p>
            <a:r>
              <a:rPr lang="en-US" b="1" dirty="0"/>
              <a:t>Fast elasticity and scalability:</a:t>
            </a:r>
          </a:p>
          <a:p>
            <a:pPr lvl="1"/>
            <a:r>
              <a:rPr lang="en-US" dirty="0"/>
              <a:t>Get resources automatically and quickly when needed</a:t>
            </a:r>
          </a:p>
          <a:p>
            <a:pPr lvl="1"/>
            <a:r>
              <a:rPr lang="en-US" dirty="0"/>
              <a:t>Scale fast and easily on-demand</a:t>
            </a:r>
          </a:p>
          <a:p>
            <a:r>
              <a:rPr lang="en-US" b="1" dirty="0"/>
              <a:t>Service measured:</a:t>
            </a:r>
          </a:p>
          <a:p>
            <a:pPr lvl="1"/>
            <a:r>
              <a:rPr lang="en-US" dirty="0"/>
              <a:t>The use is measured, and the customer only pays for what they have used.</a:t>
            </a:r>
          </a:p>
          <a:p>
            <a:endParaRPr lang="en-US" dirty="0"/>
          </a:p>
        </p:txBody>
      </p:sp>
    </p:spTree>
    <p:extLst>
      <p:ext uri="{BB962C8B-B14F-4D97-AF65-F5344CB8AC3E}">
        <p14:creationId xmlns:p14="http://schemas.microsoft.com/office/powerpoint/2010/main" val="2719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85E-BBFC-F3B5-8491-32907C025652}"/>
              </a:ext>
            </a:extLst>
          </p:cNvPr>
          <p:cNvSpPr>
            <a:spLocks noGrp="1"/>
          </p:cNvSpPr>
          <p:nvPr>
            <p:ph type="title"/>
          </p:nvPr>
        </p:nvSpPr>
        <p:spPr/>
        <p:txBody>
          <a:bodyPr>
            <a:normAutofit fontScale="90000"/>
          </a:bodyPr>
          <a:lstStyle/>
          <a:p>
            <a:r>
              <a:rPr lang="en-US" dirty="0"/>
              <a:t>Cloud Computing Advantages </a:t>
            </a:r>
          </a:p>
        </p:txBody>
      </p:sp>
      <p:sp>
        <p:nvSpPr>
          <p:cNvPr id="3" name="Content Placeholder 2">
            <a:extLst>
              <a:ext uri="{FF2B5EF4-FFF2-40B4-BE49-F238E27FC236}">
                <a16:creationId xmlns:a16="http://schemas.microsoft.com/office/drawing/2014/main" id="{0B7EFC7A-0031-9597-F42C-D196A3C252DC}"/>
              </a:ext>
            </a:extLst>
          </p:cNvPr>
          <p:cNvSpPr>
            <a:spLocks noGrp="1"/>
          </p:cNvSpPr>
          <p:nvPr>
            <p:ph idx="1"/>
          </p:nvPr>
        </p:nvSpPr>
        <p:spPr>
          <a:xfrm>
            <a:off x="838200" y="947523"/>
            <a:ext cx="10767646" cy="4938495"/>
          </a:xfrm>
        </p:spPr>
        <p:txBody>
          <a:bodyPr/>
          <a:lstStyle/>
          <a:p>
            <a:r>
              <a:rPr lang="en-US" b="1" dirty="0"/>
              <a:t>Change capital expenditure (CAPEX) to operating expenditure (OPEX)</a:t>
            </a:r>
          </a:p>
          <a:p>
            <a:pPr lvl="1"/>
            <a:r>
              <a:rPr lang="en-US" dirty="0"/>
              <a:t>Pay on demand: do not own the hardware</a:t>
            </a:r>
          </a:p>
          <a:p>
            <a:pPr lvl="1"/>
            <a:r>
              <a:rPr lang="en-US" dirty="0"/>
              <a:t>Reduced Total Cost of Ownership (TCO) and Operating Expenses (OPEX)</a:t>
            </a:r>
          </a:p>
          <a:p>
            <a:r>
              <a:rPr lang="en-US" b="1" dirty="0"/>
              <a:t>Get benefits from massive economies of scale</a:t>
            </a:r>
            <a:endParaRPr lang="en-US" dirty="0"/>
          </a:p>
          <a:p>
            <a:pPr lvl="1"/>
            <a:r>
              <a:rPr lang="en-US" dirty="0"/>
              <a:t>Prices are reduced because the cloud is more efficient due to large scale</a:t>
            </a:r>
          </a:p>
          <a:p>
            <a:r>
              <a:rPr lang="en-US" b="1" dirty="0"/>
              <a:t>Not guessing the capacity</a:t>
            </a:r>
          </a:p>
          <a:p>
            <a:pPr lvl="1"/>
            <a:r>
              <a:rPr lang="en-US" dirty="0"/>
              <a:t>Scaled on actual measured consumption</a:t>
            </a:r>
          </a:p>
          <a:p>
            <a:r>
              <a:rPr lang="en-US" b="1" dirty="0"/>
              <a:t>Increases speed and agility</a:t>
            </a:r>
          </a:p>
          <a:p>
            <a:r>
              <a:rPr lang="en-US" b="1" dirty="0"/>
              <a:t>Stop wasting money running and maintaining data centers</a:t>
            </a:r>
          </a:p>
          <a:p>
            <a:r>
              <a:rPr lang="en-US" b="1" dirty="0"/>
              <a:t>Be global almost instantly</a:t>
            </a:r>
          </a:p>
        </p:txBody>
      </p:sp>
    </p:spTree>
    <p:extLst>
      <p:ext uri="{BB962C8B-B14F-4D97-AF65-F5344CB8AC3E}">
        <p14:creationId xmlns:p14="http://schemas.microsoft.com/office/powerpoint/2010/main" val="253867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BC0D-D877-E4E7-5F95-DFC9FFB8F617}"/>
              </a:ext>
            </a:extLst>
          </p:cNvPr>
          <p:cNvSpPr>
            <a:spLocks noGrp="1"/>
          </p:cNvSpPr>
          <p:nvPr>
            <p:ph type="title"/>
          </p:nvPr>
        </p:nvSpPr>
        <p:spPr/>
        <p:txBody>
          <a:bodyPr>
            <a:normAutofit fontScale="90000"/>
          </a:bodyPr>
          <a:lstStyle/>
          <a:p>
            <a:r>
              <a:rPr lang="en-US" dirty="0"/>
              <a:t>Cloud Computing, problems solved</a:t>
            </a:r>
          </a:p>
        </p:txBody>
      </p:sp>
      <p:sp>
        <p:nvSpPr>
          <p:cNvPr id="3" name="Content Placeholder 2">
            <a:extLst>
              <a:ext uri="{FF2B5EF4-FFF2-40B4-BE49-F238E27FC236}">
                <a16:creationId xmlns:a16="http://schemas.microsoft.com/office/drawing/2014/main" id="{77F6762F-1564-2F1A-65B9-7AC8A084690E}"/>
              </a:ext>
            </a:extLst>
          </p:cNvPr>
          <p:cNvSpPr>
            <a:spLocks noGrp="1"/>
          </p:cNvSpPr>
          <p:nvPr>
            <p:ph idx="1"/>
          </p:nvPr>
        </p:nvSpPr>
        <p:spPr/>
        <p:txBody>
          <a:bodyPr>
            <a:normAutofit/>
          </a:bodyPr>
          <a:lstStyle/>
          <a:p>
            <a:r>
              <a:rPr lang="en-US" b="1" dirty="0"/>
              <a:t>Flexibility:</a:t>
            </a:r>
            <a:r>
              <a:rPr lang="en-US" dirty="0"/>
              <a:t> Change resource types when necessary</a:t>
            </a:r>
          </a:p>
          <a:p>
            <a:r>
              <a:rPr lang="en-US" b="1" dirty="0"/>
              <a:t>Profitability: </a:t>
            </a:r>
            <a:r>
              <a:rPr lang="en-US" dirty="0"/>
              <a:t>pay for what you use</a:t>
            </a:r>
          </a:p>
          <a:p>
            <a:r>
              <a:rPr lang="en-US" b="1" dirty="0"/>
              <a:t>Scalability:</a:t>
            </a:r>
            <a:r>
              <a:rPr lang="en-US" dirty="0"/>
              <a:t> allows to accommodate higher loads by reinforcing the hardware or adding additional nodes</a:t>
            </a:r>
          </a:p>
          <a:p>
            <a:r>
              <a:rPr lang="en-US" b="1" dirty="0"/>
              <a:t>Elasticity:</a:t>
            </a:r>
            <a:r>
              <a:rPr lang="en-US" dirty="0"/>
              <a:t> ability to scale up and down when necessary.</a:t>
            </a:r>
          </a:p>
          <a:p>
            <a:r>
              <a:rPr lang="en-US" b="1" dirty="0"/>
              <a:t>High Availability and Fault Tolerance: </a:t>
            </a:r>
            <a:r>
              <a:rPr lang="en-US" dirty="0"/>
              <a:t>Builds in the entire data centers</a:t>
            </a:r>
          </a:p>
          <a:p>
            <a:r>
              <a:rPr lang="en-US" b="1" dirty="0"/>
              <a:t>Agility: </a:t>
            </a:r>
            <a:r>
              <a:rPr lang="en-US" dirty="0"/>
              <a:t>Quickly develop, test, and launch software applications</a:t>
            </a:r>
          </a:p>
        </p:txBody>
      </p:sp>
    </p:spTree>
    <p:extLst>
      <p:ext uri="{BB962C8B-B14F-4D97-AF65-F5344CB8AC3E}">
        <p14:creationId xmlns:p14="http://schemas.microsoft.com/office/powerpoint/2010/main" val="184790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4309-9F1D-9331-D4FB-1CDE9E11E5E2}"/>
              </a:ext>
            </a:extLst>
          </p:cNvPr>
          <p:cNvSpPr>
            <a:spLocks noGrp="1"/>
          </p:cNvSpPr>
          <p:nvPr>
            <p:ph type="title"/>
          </p:nvPr>
        </p:nvSpPr>
        <p:spPr/>
        <p:txBody>
          <a:bodyPr>
            <a:normAutofit fontScale="90000"/>
          </a:bodyPr>
          <a:lstStyle/>
          <a:p>
            <a:r>
              <a:rPr lang="en-US"/>
              <a:t>Cloud Computing Types by models</a:t>
            </a:r>
            <a:endParaRPr lang="en-US" dirty="0"/>
          </a:p>
        </p:txBody>
      </p:sp>
      <p:sp>
        <p:nvSpPr>
          <p:cNvPr id="3" name="Content Placeholder 2">
            <a:extLst>
              <a:ext uri="{FF2B5EF4-FFF2-40B4-BE49-F238E27FC236}">
                <a16:creationId xmlns:a16="http://schemas.microsoft.com/office/drawing/2014/main" id="{8025639A-2AA3-D436-B245-F6262BC36218}"/>
              </a:ext>
            </a:extLst>
          </p:cNvPr>
          <p:cNvSpPr>
            <a:spLocks noGrp="1"/>
          </p:cNvSpPr>
          <p:nvPr>
            <p:ph idx="1"/>
          </p:nvPr>
        </p:nvSpPr>
        <p:spPr/>
        <p:txBody>
          <a:bodyPr/>
          <a:lstStyle/>
          <a:p>
            <a:r>
              <a:rPr lang="en-US" b="1"/>
              <a:t>Infrastructure as a Service</a:t>
            </a:r>
          </a:p>
          <a:p>
            <a:pPr lvl="1"/>
            <a:r>
              <a:rPr lang="en-US"/>
              <a:t>On AWS: Amazon EC2</a:t>
            </a:r>
          </a:p>
          <a:p>
            <a:pPr lvl="1"/>
            <a:r>
              <a:rPr lang="en-US"/>
              <a:t>GCP, Azure, Rackspace</a:t>
            </a:r>
          </a:p>
          <a:p>
            <a:r>
              <a:rPr lang="en-US" b="1"/>
              <a:t>Platform as a Service</a:t>
            </a:r>
            <a:endParaRPr lang="en-US"/>
          </a:p>
          <a:p>
            <a:pPr lvl="1"/>
            <a:r>
              <a:rPr lang="en-US"/>
              <a:t>On AWS: Elastic Beanstalk</a:t>
            </a:r>
          </a:p>
          <a:p>
            <a:pPr lvl="1"/>
            <a:r>
              <a:rPr lang="en-US"/>
              <a:t>Heroku, Google App Engine, Microsoft Azure </a:t>
            </a:r>
          </a:p>
          <a:p>
            <a:r>
              <a:rPr lang="en-US" b="1"/>
              <a:t>Software as a Service</a:t>
            </a:r>
          </a:p>
          <a:p>
            <a:pPr lvl="1"/>
            <a:r>
              <a:rPr lang="en-US"/>
              <a:t>On AWS: Rekognition</a:t>
            </a:r>
          </a:p>
          <a:p>
            <a:pPr lvl="1"/>
            <a:r>
              <a:rPr lang="en-US"/>
              <a:t>Google Apps (Gmail), Dropbox, Zoom</a:t>
            </a:r>
          </a:p>
          <a:p>
            <a:pPr lvl="1"/>
            <a:endParaRPr lang="en-US" dirty="0"/>
          </a:p>
        </p:txBody>
      </p:sp>
      <p:grpSp>
        <p:nvGrpSpPr>
          <p:cNvPr id="9" name="Group 8">
            <a:extLst>
              <a:ext uri="{FF2B5EF4-FFF2-40B4-BE49-F238E27FC236}">
                <a16:creationId xmlns:a16="http://schemas.microsoft.com/office/drawing/2014/main" id="{FF591F32-32AF-6760-BA63-7FB9C7242813}"/>
              </a:ext>
            </a:extLst>
          </p:cNvPr>
          <p:cNvGrpSpPr/>
          <p:nvPr/>
        </p:nvGrpSpPr>
        <p:grpSpPr>
          <a:xfrm>
            <a:off x="9494062" y="1069326"/>
            <a:ext cx="1360309" cy="1283732"/>
            <a:chOff x="9494062" y="1069326"/>
            <a:chExt cx="1360309" cy="1283732"/>
          </a:xfrm>
        </p:grpSpPr>
        <p:pic>
          <p:nvPicPr>
            <p:cNvPr id="1028" name="Picture 4" descr="Draw AWS Architecture Diagrams Online">
              <a:extLst>
                <a:ext uri="{FF2B5EF4-FFF2-40B4-BE49-F238E27FC236}">
                  <a16:creationId xmlns:a16="http://schemas.microsoft.com/office/drawing/2014/main" id="{B62B2C14-70D8-1CA1-1639-B1DAE96DB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7017" y="1069326"/>
              <a:ext cx="914400" cy="914400"/>
            </a:xfrm>
            <a:prstGeom prst="rect">
              <a:avLst/>
            </a:prstGeom>
            <a:noFill/>
            <a:effectLst>
              <a:softEdge rad="0"/>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3CBDF6-20A8-5866-7DDA-9EA11C43309A}"/>
                </a:ext>
              </a:extLst>
            </p:cNvPr>
            <p:cNvSpPr txBox="1"/>
            <p:nvPr/>
          </p:nvSpPr>
          <p:spPr>
            <a:xfrm>
              <a:off x="9494062" y="1983726"/>
              <a:ext cx="1360309" cy="369332"/>
            </a:xfrm>
            <a:prstGeom prst="rect">
              <a:avLst/>
            </a:prstGeom>
            <a:noFill/>
          </p:spPr>
          <p:txBody>
            <a:bodyPr wrap="none" rtlCol="0">
              <a:spAutoFit/>
            </a:bodyPr>
            <a:lstStyle/>
            <a:p>
              <a:r>
                <a:rPr lang="en-US" b="1" dirty="0"/>
                <a:t>Amazon EC2</a:t>
              </a:r>
            </a:p>
          </p:txBody>
        </p:sp>
      </p:grpSp>
      <p:grpSp>
        <p:nvGrpSpPr>
          <p:cNvPr id="10" name="Group 9">
            <a:extLst>
              <a:ext uri="{FF2B5EF4-FFF2-40B4-BE49-F238E27FC236}">
                <a16:creationId xmlns:a16="http://schemas.microsoft.com/office/drawing/2014/main" id="{36812E2C-3E58-E10D-DA59-FB233F0DFA24}"/>
              </a:ext>
            </a:extLst>
          </p:cNvPr>
          <p:cNvGrpSpPr/>
          <p:nvPr/>
        </p:nvGrpSpPr>
        <p:grpSpPr>
          <a:xfrm>
            <a:off x="9288877" y="2503777"/>
            <a:ext cx="1770678" cy="1294555"/>
            <a:chOff x="9288877" y="2509189"/>
            <a:chExt cx="1770678" cy="1294555"/>
          </a:xfrm>
        </p:grpSpPr>
        <p:pic>
          <p:nvPicPr>
            <p:cNvPr id="6" name="Picture 5">
              <a:extLst>
                <a:ext uri="{FF2B5EF4-FFF2-40B4-BE49-F238E27FC236}">
                  <a16:creationId xmlns:a16="http://schemas.microsoft.com/office/drawing/2014/main" id="{8658CFDA-56F3-52A4-1440-656C6D0D767F}"/>
                </a:ext>
              </a:extLst>
            </p:cNvPr>
            <p:cNvPicPr>
              <a:picLocks noChangeAspect="1"/>
            </p:cNvPicPr>
            <p:nvPr/>
          </p:nvPicPr>
          <p:blipFill>
            <a:blip r:embed="rId3"/>
            <a:stretch>
              <a:fillRect/>
            </a:stretch>
          </p:blipFill>
          <p:spPr>
            <a:xfrm>
              <a:off x="9717017" y="2509189"/>
              <a:ext cx="914400" cy="914400"/>
            </a:xfrm>
            <a:prstGeom prst="rect">
              <a:avLst/>
            </a:prstGeom>
            <a:scene3d>
              <a:camera prst="orthographicFront"/>
              <a:lightRig rig="threePt" dir="t"/>
            </a:scene3d>
            <a:sp3d>
              <a:bevelT/>
            </a:sp3d>
          </p:spPr>
        </p:pic>
        <p:sp>
          <p:nvSpPr>
            <p:cNvPr id="8" name="TextBox 7">
              <a:extLst>
                <a:ext uri="{FF2B5EF4-FFF2-40B4-BE49-F238E27FC236}">
                  <a16:creationId xmlns:a16="http://schemas.microsoft.com/office/drawing/2014/main" id="{7D6484A1-A1E7-19AB-9EB7-DCB98BC0A81B}"/>
                </a:ext>
              </a:extLst>
            </p:cNvPr>
            <p:cNvSpPr txBox="1"/>
            <p:nvPr/>
          </p:nvSpPr>
          <p:spPr>
            <a:xfrm>
              <a:off x="9288877" y="3434412"/>
              <a:ext cx="1770678" cy="369332"/>
            </a:xfrm>
            <a:prstGeom prst="rect">
              <a:avLst/>
            </a:prstGeom>
            <a:noFill/>
          </p:spPr>
          <p:txBody>
            <a:bodyPr wrap="none" rtlCol="0">
              <a:spAutoFit/>
            </a:bodyPr>
            <a:lstStyle/>
            <a:p>
              <a:r>
                <a:rPr lang="en-US" b="1" dirty="0"/>
                <a:t>Elastic Beanstalk</a:t>
              </a:r>
            </a:p>
          </p:txBody>
        </p:sp>
      </p:grpSp>
      <p:grpSp>
        <p:nvGrpSpPr>
          <p:cNvPr id="12" name="Group 11">
            <a:extLst>
              <a:ext uri="{FF2B5EF4-FFF2-40B4-BE49-F238E27FC236}">
                <a16:creationId xmlns:a16="http://schemas.microsoft.com/office/drawing/2014/main" id="{424539F9-407E-5C77-95C2-E0392ED16CBB}"/>
              </a:ext>
            </a:extLst>
          </p:cNvPr>
          <p:cNvGrpSpPr/>
          <p:nvPr/>
        </p:nvGrpSpPr>
        <p:grpSpPr>
          <a:xfrm>
            <a:off x="9528687" y="3949052"/>
            <a:ext cx="1325684" cy="1305378"/>
            <a:chOff x="9528687" y="3949052"/>
            <a:chExt cx="1325684" cy="1305378"/>
          </a:xfrm>
        </p:grpSpPr>
        <p:pic>
          <p:nvPicPr>
            <p:cNvPr id="1032" name="Picture 8" descr="Amazon Rekognition">
              <a:extLst>
                <a:ext uri="{FF2B5EF4-FFF2-40B4-BE49-F238E27FC236}">
                  <a16:creationId xmlns:a16="http://schemas.microsoft.com/office/drawing/2014/main" id="{7FFA70D0-0099-9208-C218-7D65984B9807}"/>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7017" y="3949052"/>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CCC265-61DE-0E5D-AE8F-A107E5E522F4}"/>
                </a:ext>
              </a:extLst>
            </p:cNvPr>
            <p:cNvSpPr txBox="1"/>
            <p:nvPr/>
          </p:nvSpPr>
          <p:spPr>
            <a:xfrm>
              <a:off x="9528687" y="4885098"/>
              <a:ext cx="1325684" cy="369332"/>
            </a:xfrm>
            <a:prstGeom prst="rect">
              <a:avLst/>
            </a:prstGeom>
            <a:noFill/>
          </p:spPr>
          <p:txBody>
            <a:bodyPr wrap="none" rtlCol="0">
              <a:spAutoFit/>
            </a:bodyPr>
            <a:lstStyle/>
            <a:p>
              <a:r>
                <a:rPr lang="en-US" b="1" dirty="0" err="1"/>
                <a:t>Rekognition</a:t>
              </a:r>
              <a:endParaRPr lang="en-US" b="1" dirty="0"/>
            </a:p>
          </p:txBody>
        </p:sp>
      </p:grpSp>
    </p:spTree>
    <p:extLst>
      <p:ext uri="{BB962C8B-B14F-4D97-AF65-F5344CB8AC3E}">
        <p14:creationId xmlns:p14="http://schemas.microsoft.com/office/powerpoint/2010/main" val="293773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8EC-DD08-E5A3-E9D1-384222981930}"/>
              </a:ext>
            </a:extLst>
          </p:cNvPr>
          <p:cNvSpPr>
            <a:spLocks noGrp="1"/>
          </p:cNvSpPr>
          <p:nvPr>
            <p:ph type="title"/>
          </p:nvPr>
        </p:nvSpPr>
        <p:spPr/>
        <p:txBody>
          <a:bodyPr>
            <a:normAutofit fontScale="90000"/>
          </a:bodyPr>
          <a:lstStyle/>
          <a:p>
            <a:r>
              <a:rPr lang="en-US" dirty="0"/>
              <a:t>pay-per-use pricing model</a:t>
            </a:r>
          </a:p>
        </p:txBody>
      </p:sp>
      <p:sp>
        <p:nvSpPr>
          <p:cNvPr id="3" name="Content Placeholder 2">
            <a:extLst>
              <a:ext uri="{FF2B5EF4-FFF2-40B4-BE49-F238E27FC236}">
                <a16:creationId xmlns:a16="http://schemas.microsoft.com/office/drawing/2014/main" id="{58E33571-9CB0-41DC-6D67-A0B22FE2A8A6}"/>
              </a:ext>
            </a:extLst>
          </p:cNvPr>
          <p:cNvSpPr>
            <a:spLocks noGrp="1"/>
          </p:cNvSpPr>
          <p:nvPr>
            <p:ph idx="1"/>
          </p:nvPr>
        </p:nvSpPr>
        <p:spPr/>
        <p:txBody>
          <a:bodyPr/>
          <a:lstStyle/>
          <a:p>
            <a:r>
              <a:rPr lang="en-US" b="1" dirty="0"/>
              <a:t>Computing time</a:t>
            </a:r>
          </a:p>
          <a:p>
            <a:pPr lvl="1"/>
            <a:r>
              <a:rPr lang="en-US" dirty="0"/>
              <a:t>Pay for computing time</a:t>
            </a:r>
          </a:p>
          <a:p>
            <a:pPr marL="0" indent="0">
              <a:buNone/>
            </a:pPr>
            <a:endParaRPr lang="en-US" dirty="0"/>
          </a:p>
          <a:p>
            <a:r>
              <a:rPr lang="en-US" b="1" dirty="0"/>
              <a:t>Storage</a:t>
            </a:r>
          </a:p>
          <a:p>
            <a:pPr lvl="1"/>
            <a:r>
              <a:rPr lang="en-US" dirty="0"/>
              <a:t>Pay for data stored in the Cloud</a:t>
            </a:r>
          </a:p>
          <a:p>
            <a:pPr marL="0" indent="0">
              <a:buNone/>
            </a:pPr>
            <a:endParaRPr lang="en-US" dirty="0"/>
          </a:p>
          <a:p>
            <a:r>
              <a:rPr lang="en-US" dirty="0"/>
              <a:t>Transfer of data out of the cloud</a:t>
            </a:r>
          </a:p>
          <a:p>
            <a:pPr lvl="1"/>
            <a:r>
              <a:rPr lang="en-US" dirty="0"/>
              <a:t>Internal data transfer is free</a:t>
            </a:r>
          </a:p>
        </p:txBody>
      </p:sp>
      <p:grpSp>
        <p:nvGrpSpPr>
          <p:cNvPr id="9" name="Group 8">
            <a:extLst>
              <a:ext uri="{FF2B5EF4-FFF2-40B4-BE49-F238E27FC236}">
                <a16:creationId xmlns:a16="http://schemas.microsoft.com/office/drawing/2014/main" id="{0F7DA174-1FB8-BB89-C4D3-4F5E46E9D839}"/>
              </a:ext>
            </a:extLst>
          </p:cNvPr>
          <p:cNvGrpSpPr/>
          <p:nvPr/>
        </p:nvGrpSpPr>
        <p:grpSpPr>
          <a:xfrm>
            <a:off x="8737037" y="764620"/>
            <a:ext cx="1445652" cy="1279318"/>
            <a:chOff x="8581110" y="764620"/>
            <a:chExt cx="1445652" cy="1279318"/>
          </a:xfrm>
        </p:grpSpPr>
        <p:pic>
          <p:nvPicPr>
            <p:cNvPr id="2050" name="Picture 2">
              <a:extLst>
                <a:ext uri="{FF2B5EF4-FFF2-40B4-BE49-F238E27FC236}">
                  <a16:creationId xmlns:a16="http://schemas.microsoft.com/office/drawing/2014/main" id="{0E720F42-F7E2-C222-C8CD-F237F476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36" y="764620"/>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DBEB5D-5B45-9436-A2F4-0A1FB7F88002}"/>
                </a:ext>
              </a:extLst>
            </p:cNvPr>
            <p:cNvSpPr txBox="1"/>
            <p:nvPr/>
          </p:nvSpPr>
          <p:spPr>
            <a:xfrm>
              <a:off x="8581110" y="1674606"/>
              <a:ext cx="1445652" cy="369332"/>
            </a:xfrm>
            <a:prstGeom prst="rect">
              <a:avLst/>
            </a:prstGeom>
            <a:noFill/>
          </p:spPr>
          <p:txBody>
            <a:bodyPr wrap="none" rtlCol="0">
              <a:spAutoFit/>
            </a:bodyPr>
            <a:lstStyle/>
            <a:p>
              <a:r>
                <a:rPr lang="en-US" b="1" dirty="0"/>
                <a:t>AWS Lambda</a:t>
              </a:r>
            </a:p>
          </p:txBody>
        </p:sp>
      </p:grpSp>
      <p:grpSp>
        <p:nvGrpSpPr>
          <p:cNvPr id="12" name="Group 11">
            <a:extLst>
              <a:ext uri="{FF2B5EF4-FFF2-40B4-BE49-F238E27FC236}">
                <a16:creationId xmlns:a16="http://schemas.microsoft.com/office/drawing/2014/main" id="{8D469E88-9B3A-322B-6A9F-A4C25D79FC0A}"/>
              </a:ext>
            </a:extLst>
          </p:cNvPr>
          <p:cNvGrpSpPr/>
          <p:nvPr/>
        </p:nvGrpSpPr>
        <p:grpSpPr>
          <a:xfrm>
            <a:off x="9002663" y="2278282"/>
            <a:ext cx="914400" cy="1283732"/>
            <a:chOff x="8846736" y="2278282"/>
            <a:chExt cx="914400" cy="1283732"/>
          </a:xfrm>
        </p:grpSpPr>
        <p:pic>
          <p:nvPicPr>
            <p:cNvPr id="5" name="Picture 4">
              <a:extLst>
                <a:ext uri="{FF2B5EF4-FFF2-40B4-BE49-F238E27FC236}">
                  <a16:creationId xmlns:a16="http://schemas.microsoft.com/office/drawing/2014/main" id="{FD56A51D-A8A8-A5DC-F09C-7E9A9012CE07}"/>
                </a:ext>
              </a:extLst>
            </p:cNvPr>
            <p:cNvPicPr>
              <a:picLocks noChangeAspect="1"/>
            </p:cNvPicPr>
            <p:nvPr/>
          </p:nvPicPr>
          <p:blipFill>
            <a:blip r:embed="rId3"/>
            <a:stretch>
              <a:fillRect/>
            </a:stretch>
          </p:blipFill>
          <p:spPr>
            <a:xfrm>
              <a:off x="8846736" y="2278282"/>
              <a:ext cx="914400" cy="914400"/>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E55203AC-D990-CECD-6B3B-ECB249543970}"/>
                </a:ext>
              </a:extLst>
            </p:cNvPr>
            <p:cNvSpPr txBox="1"/>
            <p:nvPr/>
          </p:nvSpPr>
          <p:spPr>
            <a:xfrm>
              <a:off x="9046238" y="3192682"/>
              <a:ext cx="515396" cy="369332"/>
            </a:xfrm>
            <a:prstGeom prst="rect">
              <a:avLst/>
            </a:prstGeom>
            <a:noFill/>
          </p:spPr>
          <p:txBody>
            <a:bodyPr wrap="square">
              <a:spAutoFit/>
            </a:bodyPr>
            <a:lstStyle/>
            <a:p>
              <a:r>
                <a:rPr lang="en-US" b="1" dirty="0"/>
                <a:t>S3</a:t>
              </a:r>
            </a:p>
          </p:txBody>
        </p:sp>
      </p:grpSp>
      <p:grpSp>
        <p:nvGrpSpPr>
          <p:cNvPr id="15" name="Group 14">
            <a:extLst>
              <a:ext uri="{FF2B5EF4-FFF2-40B4-BE49-F238E27FC236}">
                <a16:creationId xmlns:a16="http://schemas.microsoft.com/office/drawing/2014/main" id="{3C980E08-7FA1-4806-3AF3-D65DC7ACC658}"/>
              </a:ext>
            </a:extLst>
          </p:cNvPr>
          <p:cNvGrpSpPr/>
          <p:nvPr/>
        </p:nvGrpSpPr>
        <p:grpSpPr>
          <a:xfrm>
            <a:off x="8581110" y="3897477"/>
            <a:ext cx="1757506" cy="1157873"/>
            <a:chOff x="8400142" y="3773411"/>
            <a:chExt cx="1757506" cy="1157873"/>
          </a:xfrm>
        </p:grpSpPr>
        <p:pic>
          <p:nvPicPr>
            <p:cNvPr id="2056" name="Picture 8" descr="Cloud Network Logo Png, Transparent Png - kindpng">
              <a:extLst>
                <a:ext uri="{FF2B5EF4-FFF2-40B4-BE49-F238E27FC236}">
                  <a16:creationId xmlns:a16="http://schemas.microsoft.com/office/drawing/2014/main" id="{2B430EE2-12F0-5890-FBE0-11046657AB3F}"/>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00142" y="3773411"/>
              <a:ext cx="1215314" cy="78854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939EFB1-E07F-E214-D8C6-CFB5FEDD44A3}"/>
                </a:ext>
              </a:extLst>
            </p:cNvPr>
            <p:cNvSpPr/>
            <p:nvPr/>
          </p:nvSpPr>
          <p:spPr>
            <a:xfrm>
              <a:off x="9503689" y="3969099"/>
              <a:ext cx="653959" cy="59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3CD820-72A5-4BB1-E20C-E849BF176778}"/>
                </a:ext>
              </a:extLst>
            </p:cNvPr>
            <p:cNvSpPr txBox="1"/>
            <p:nvPr/>
          </p:nvSpPr>
          <p:spPr>
            <a:xfrm>
              <a:off x="8715898" y="4561952"/>
              <a:ext cx="660679" cy="369332"/>
            </a:xfrm>
            <a:prstGeom prst="rect">
              <a:avLst/>
            </a:prstGeom>
            <a:noFill/>
          </p:spPr>
          <p:txBody>
            <a:bodyPr wrap="square">
              <a:spAutoFit/>
            </a:bodyPr>
            <a:lstStyle/>
            <a:p>
              <a:r>
                <a:rPr lang="en-US" b="1" dirty="0"/>
                <a:t>AWS</a:t>
              </a:r>
            </a:p>
          </p:txBody>
        </p:sp>
      </p:grpSp>
    </p:spTree>
    <p:extLst>
      <p:ext uri="{BB962C8B-B14F-4D97-AF65-F5344CB8AC3E}">
        <p14:creationId xmlns:p14="http://schemas.microsoft.com/office/powerpoint/2010/main" val="112896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8F500-9967-B734-BA54-F81E8CA3B0F0}"/>
              </a:ext>
            </a:extLst>
          </p:cNvPr>
          <p:cNvSpPr txBox="1">
            <a:spLocks/>
          </p:cNvSpPr>
          <p:nvPr/>
        </p:nvSpPr>
        <p:spPr>
          <a:xfrm>
            <a:off x="707571" y="1134338"/>
            <a:ext cx="10515600" cy="67447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2"/>
                </a:solidFill>
              </a:rPr>
              <a:t>Questions?</a:t>
            </a:r>
          </a:p>
        </p:txBody>
      </p:sp>
      <p:pic>
        <p:nvPicPr>
          <p:cNvPr id="6" name="Picture 2" descr="D:\Proyectos\Framework\Supports\Images\icono_ayuda_general.gif">
            <a:extLst>
              <a:ext uri="{FF2B5EF4-FFF2-40B4-BE49-F238E27FC236}">
                <a16:creationId xmlns:a16="http://schemas.microsoft.com/office/drawing/2014/main" id="{FE3FF9B9-CA02-16BB-8348-7B33E5C91F4E}"/>
              </a:ext>
            </a:extLst>
          </p:cNvPr>
          <p:cNvPicPr>
            <a:picLocks noChangeAspect="1" noChangeArrowheads="1"/>
          </p:cNvPicPr>
          <p:nvPr/>
        </p:nvPicPr>
        <p:blipFill>
          <a:blip r:embed="rId2" cstate="print">
            <a:clrChange>
              <a:clrFrom>
                <a:srgbClr val="FCFEFC"/>
              </a:clrFrom>
              <a:clrTo>
                <a:srgbClr val="FCFEFC">
                  <a:alpha val="0"/>
                </a:srgbClr>
              </a:clrTo>
            </a:clrChange>
          </a:blip>
          <a:srcRect/>
          <a:stretch>
            <a:fillRect/>
          </a:stretch>
        </p:blipFill>
        <p:spPr bwMode="auto">
          <a:xfrm>
            <a:off x="4475820" y="1808820"/>
            <a:ext cx="3240360" cy="3240360"/>
          </a:xfrm>
          <a:prstGeom prst="rect">
            <a:avLst/>
          </a:prstGeom>
          <a:noFill/>
        </p:spPr>
      </p:pic>
    </p:spTree>
    <p:extLst>
      <p:ext uri="{BB962C8B-B14F-4D97-AF65-F5344CB8AC3E}">
        <p14:creationId xmlns:p14="http://schemas.microsoft.com/office/powerpoint/2010/main" val="111963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963071" y="2552380"/>
            <a:ext cx="1661708" cy="1129935"/>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grpSp>
        <p:nvGrpSpPr>
          <p:cNvPr id="21" name="Group 20">
            <a:extLst>
              <a:ext uri="{FF2B5EF4-FFF2-40B4-BE49-F238E27FC236}">
                <a16:creationId xmlns:a16="http://schemas.microsoft.com/office/drawing/2014/main" id="{240CBE5F-889E-ADE1-394F-85089AA95B1B}"/>
              </a:ext>
            </a:extLst>
          </p:cNvPr>
          <p:cNvGrpSpPr/>
          <p:nvPr/>
        </p:nvGrpSpPr>
        <p:grpSpPr>
          <a:xfrm>
            <a:off x="1004784" y="4004092"/>
            <a:ext cx="1661708" cy="1129935"/>
            <a:chOff x="8093228" y="1088019"/>
            <a:chExt cx="1661708" cy="1129935"/>
          </a:xfrm>
        </p:grpSpPr>
        <p:pic>
          <p:nvPicPr>
            <p:cNvPr id="16" name="Picture 15">
              <a:extLst>
                <a:ext uri="{FF2B5EF4-FFF2-40B4-BE49-F238E27FC236}">
                  <a16:creationId xmlns:a16="http://schemas.microsoft.com/office/drawing/2014/main" id="{1ECCC989-EF97-B57C-AC2F-A5B5F6F6E8BC}"/>
                </a:ext>
              </a:extLst>
            </p:cNvPr>
            <p:cNvPicPr>
              <a:picLocks noChangeAspect="1"/>
            </p:cNvPicPr>
            <p:nvPr/>
          </p:nvPicPr>
          <p:blipFill rotWithShape="1">
            <a:blip r:embed="rId2" cstate="email">
              <a:duotone>
                <a:prstClr val="black"/>
                <a:schemeClr val="accent4">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3228" y="1088019"/>
              <a:ext cx="1661708" cy="1129935"/>
            </a:xfrm>
            <a:prstGeom prst="rect">
              <a:avLst/>
            </a:prstGeom>
          </p:spPr>
        </p:pic>
        <p:sp>
          <p:nvSpPr>
            <p:cNvPr id="17" name="CuadroTexto 2">
              <a:extLst>
                <a:ext uri="{FF2B5EF4-FFF2-40B4-BE49-F238E27FC236}">
                  <a16:creationId xmlns:a16="http://schemas.microsoft.com/office/drawing/2014/main" id="{2EE6120C-BBF3-2423-1D9A-17B0149C0FF7}"/>
                </a:ext>
              </a:extLst>
            </p:cNvPr>
            <p:cNvSpPr txBox="1"/>
            <p:nvPr/>
          </p:nvSpPr>
          <p:spPr>
            <a:xfrm>
              <a:off x="8093228"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grpSp>
        <p:nvGrpSpPr>
          <p:cNvPr id="22" name="Group 21">
            <a:extLst>
              <a:ext uri="{FF2B5EF4-FFF2-40B4-BE49-F238E27FC236}">
                <a16:creationId xmlns:a16="http://schemas.microsoft.com/office/drawing/2014/main" id="{0E4D928D-F9A4-E647-7C6E-D378CB70B1A7}"/>
              </a:ext>
            </a:extLst>
          </p:cNvPr>
          <p:cNvGrpSpPr/>
          <p:nvPr/>
        </p:nvGrpSpPr>
        <p:grpSpPr>
          <a:xfrm>
            <a:off x="963071" y="5484036"/>
            <a:ext cx="1661708" cy="1129935"/>
            <a:chOff x="9843529" y="1088019"/>
            <a:chExt cx="1661708" cy="1129935"/>
          </a:xfrm>
        </p:grpSpPr>
        <p:pic>
          <p:nvPicPr>
            <p:cNvPr id="18" name="Picture 17">
              <a:extLst>
                <a:ext uri="{FF2B5EF4-FFF2-40B4-BE49-F238E27FC236}">
                  <a16:creationId xmlns:a16="http://schemas.microsoft.com/office/drawing/2014/main" id="{FF4E11E5-24A6-6C15-555F-16213501DD3C}"/>
                </a:ext>
              </a:extLst>
            </p:cNvPr>
            <p:cNvPicPr>
              <a:picLocks noChangeAspect="1"/>
            </p:cNvPicPr>
            <p:nvPr/>
          </p:nvPicPr>
          <p:blipFill rotWithShape="1">
            <a:blip r:embed="rId2" cstate="email">
              <a:duotone>
                <a:prstClr val="black"/>
                <a:schemeClr val="accent6">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9843529" y="1088019"/>
              <a:ext cx="1661708" cy="1129935"/>
            </a:xfrm>
            <a:prstGeom prst="rect">
              <a:avLst/>
            </a:prstGeom>
          </p:spPr>
        </p:pic>
        <p:sp>
          <p:nvSpPr>
            <p:cNvPr id="19" name="CuadroTexto 2">
              <a:extLst>
                <a:ext uri="{FF2B5EF4-FFF2-40B4-BE49-F238E27FC236}">
                  <a16:creationId xmlns:a16="http://schemas.microsoft.com/office/drawing/2014/main" id="{E6C293E4-E4FC-D555-0A88-B3560EEBD427}"/>
                </a:ext>
              </a:extLst>
            </p:cNvPr>
            <p:cNvSpPr txBox="1"/>
            <p:nvPr/>
          </p:nvSpPr>
          <p:spPr>
            <a:xfrm>
              <a:off x="9843529"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pic>
        <p:nvPicPr>
          <p:cNvPr id="27" name="Picture 26">
            <a:extLst>
              <a:ext uri="{FF2B5EF4-FFF2-40B4-BE49-F238E27FC236}">
                <a16:creationId xmlns:a16="http://schemas.microsoft.com/office/drawing/2014/main" id="{A1DA66C6-7237-03A9-C20A-49C2CE5C75A0}"/>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63071" y="1111359"/>
            <a:ext cx="1703421" cy="1129935"/>
          </a:xfrm>
          <a:prstGeom prst="rect">
            <a:avLst/>
          </a:prstGeom>
        </p:spPr>
      </p:pic>
      <p:sp>
        <p:nvSpPr>
          <p:cNvPr id="33" name="TextBox 32">
            <a:extLst>
              <a:ext uri="{FF2B5EF4-FFF2-40B4-BE49-F238E27FC236}">
                <a16:creationId xmlns:a16="http://schemas.microsoft.com/office/drawing/2014/main" id="{AD5161AF-8505-C0D3-C370-EDC361A727F0}"/>
              </a:ext>
            </a:extLst>
          </p:cNvPr>
          <p:cNvSpPr txBox="1"/>
          <p:nvPr/>
        </p:nvSpPr>
        <p:spPr>
          <a:xfrm>
            <a:off x="2980943" y="2332518"/>
            <a:ext cx="8327523" cy="1569660"/>
          </a:xfrm>
          <a:prstGeom prst="rect">
            <a:avLst/>
          </a:prstGeom>
          <a:noFill/>
        </p:spPr>
        <p:txBody>
          <a:bodyPr wrap="square" rtlCol="0">
            <a:spAutoFit/>
          </a:bodyPr>
          <a:lstStyle/>
          <a:p>
            <a:pPr algn="just"/>
            <a:r>
              <a:rPr lang="en-US" sz="1600" b="1" dirty="0"/>
              <a:t>Infrastructure As A Service (IaaS) </a:t>
            </a:r>
            <a:r>
              <a:rPr lang="en-US" sz="1600" dirty="0"/>
              <a:t>means delivering computing infrastructure as on-demand services. It is one of the three fundamental cloud service model servers storage network operating system. In the user purchasing servers, software data center space, or network equipment and rent those resources as a fully outsourced service can demand model. It allows dynamic scaling and the resources are distributed as a service. It generally includes multiple-user on a single piece of hardware. </a:t>
            </a:r>
          </a:p>
        </p:txBody>
      </p:sp>
      <p:sp>
        <p:nvSpPr>
          <p:cNvPr id="34" name="TextBox 33">
            <a:extLst>
              <a:ext uri="{FF2B5EF4-FFF2-40B4-BE49-F238E27FC236}">
                <a16:creationId xmlns:a16="http://schemas.microsoft.com/office/drawing/2014/main" id="{FB56BC6D-2166-0756-FD11-4BE024DCBF21}"/>
              </a:ext>
            </a:extLst>
          </p:cNvPr>
          <p:cNvSpPr txBox="1"/>
          <p:nvPr/>
        </p:nvSpPr>
        <p:spPr>
          <a:xfrm>
            <a:off x="2980942" y="4030450"/>
            <a:ext cx="8327524" cy="1077218"/>
          </a:xfrm>
          <a:prstGeom prst="rect">
            <a:avLst/>
          </a:prstGeom>
          <a:noFill/>
        </p:spPr>
        <p:txBody>
          <a:bodyPr wrap="square" rtlCol="0">
            <a:spAutoFit/>
          </a:bodyPr>
          <a:lstStyle/>
          <a:p>
            <a:pPr algn="just"/>
            <a:r>
              <a:rPr lang="en-US" sz="1600" b="1" dirty="0"/>
              <a:t>Platform As A Service (PaaS) </a:t>
            </a:r>
            <a:r>
              <a:rPr lang="en-US" sz="1600" dirty="0"/>
              <a:t>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p:txBody>
      </p:sp>
      <p:sp>
        <p:nvSpPr>
          <p:cNvPr id="35" name="TextBox 34">
            <a:extLst>
              <a:ext uri="{FF2B5EF4-FFF2-40B4-BE49-F238E27FC236}">
                <a16:creationId xmlns:a16="http://schemas.microsoft.com/office/drawing/2014/main" id="{BDB6CF35-7C90-23C7-F7C2-782A65400328}"/>
              </a:ext>
            </a:extLst>
          </p:cNvPr>
          <p:cNvSpPr txBox="1"/>
          <p:nvPr/>
        </p:nvSpPr>
        <p:spPr>
          <a:xfrm>
            <a:off x="2980942" y="5387284"/>
            <a:ext cx="8327524" cy="1323439"/>
          </a:xfrm>
          <a:prstGeom prst="rect">
            <a:avLst/>
          </a:prstGeom>
          <a:noFill/>
        </p:spPr>
        <p:txBody>
          <a:bodyPr wrap="square" rtlCol="0">
            <a:spAutoFit/>
          </a:bodyPr>
          <a:lstStyle/>
          <a:p>
            <a:pPr algn="just"/>
            <a:r>
              <a:rPr lang="en-US" sz="1600" b="1" dirty="0"/>
              <a:t>Software As A Service (SaaS) </a:t>
            </a:r>
            <a:r>
              <a:rPr lang="en-US" sz="1600" dirty="0"/>
              <a:t>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a:t>
            </a:r>
          </a:p>
        </p:txBody>
      </p:sp>
      <p:sp>
        <p:nvSpPr>
          <p:cNvPr id="36" name="TextBox 35">
            <a:extLst>
              <a:ext uri="{FF2B5EF4-FFF2-40B4-BE49-F238E27FC236}">
                <a16:creationId xmlns:a16="http://schemas.microsoft.com/office/drawing/2014/main" id="{4E5764C0-7678-705C-827A-EDBEDB145194}"/>
              </a:ext>
            </a:extLst>
          </p:cNvPr>
          <p:cNvSpPr txBox="1"/>
          <p:nvPr/>
        </p:nvSpPr>
        <p:spPr>
          <a:xfrm>
            <a:off x="2980944" y="1014608"/>
            <a:ext cx="8327522" cy="1323439"/>
          </a:xfrm>
          <a:prstGeom prst="rect">
            <a:avLst/>
          </a:prstGeom>
          <a:noFill/>
        </p:spPr>
        <p:txBody>
          <a:bodyPr wrap="square" rtlCol="0">
            <a:spAutoFit/>
          </a:bodyPr>
          <a:lstStyle/>
          <a:p>
            <a:pPr algn="just"/>
            <a:r>
              <a:rPr lang="en-US" sz="1600" b="1" dirty="0"/>
              <a:t>On Premise: </a:t>
            </a:r>
            <a:r>
              <a:rPr lang="en-US" sz="1600" dirty="0"/>
              <a:t>On-premises cloud infrastructure is a term related to cloud computing, which seems to contradict a central principle of cloud services, namely, that cloud services are typically provided off-site as a fundamental part of cloud technology design. On-premises cloud infrastructure would be hardware that is related to cloud services or activities, that is nonetheless located on-site at the client’s physical business location.</a:t>
            </a:r>
          </a:p>
        </p:txBody>
      </p:sp>
    </p:spTree>
    <p:extLst>
      <p:ext uri="{BB962C8B-B14F-4D97-AF65-F5344CB8AC3E}">
        <p14:creationId xmlns:p14="http://schemas.microsoft.com/office/powerpoint/2010/main" val="108339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Quiz stock illustration. Illustration of message, game - 44060147">
            <a:extLst>
              <a:ext uri="{FF2B5EF4-FFF2-40B4-BE49-F238E27FC236}">
                <a16:creationId xmlns:a16="http://schemas.microsoft.com/office/drawing/2014/main" id="{09B3528F-559F-31E3-3D9B-AA2342ADC8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223" y="953841"/>
            <a:ext cx="10631553" cy="49503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3"/>
            <a:extLst>
              <a:ext uri="{FF2B5EF4-FFF2-40B4-BE49-F238E27FC236}">
                <a16:creationId xmlns:a16="http://schemas.microsoft.com/office/drawing/2014/main" id="{C751CACC-D9A6-5CA5-3625-5EF904DEA20A}"/>
              </a:ext>
            </a:extLst>
          </p:cNvPr>
          <p:cNvSpPr txBox="1"/>
          <p:nvPr/>
        </p:nvSpPr>
        <p:spPr>
          <a:xfrm>
            <a:off x="4033222" y="5904158"/>
            <a:ext cx="4125553" cy="369332"/>
          </a:xfrm>
          <a:prstGeom prst="rect">
            <a:avLst/>
          </a:prstGeom>
          <a:noFill/>
        </p:spPr>
        <p:txBody>
          <a:bodyPr wrap="none" rtlCol="0">
            <a:spAutoFit/>
          </a:bodyPr>
          <a:lstStyle/>
          <a:p>
            <a:r>
              <a:rPr lang="en-US" u="sng" dirty="0">
                <a:solidFill>
                  <a:schemeClr val="accent1"/>
                </a:solidFill>
              </a:rPr>
              <a:t>Quiz: 02-Cloud Models/Cloud Computing</a:t>
            </a:r>
          </a:p>
        </p:txBody>
      </p:sp>
    </p:spTree>
    <p:extLst>
      <p:ext uri="{BB962C8B-B14F-4D97-AF65-F5344CB8AC3E}">
        <p14:creationId xmlns:p14="http://schemas.microsoft.com/office/powerpoint/2010/main" val="2397218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D43893-18CE-2B28-2ABD-AE675AA1A329}"/>
              </a:ext>
            </a:extLst>
          </p:cNvPr>
          <p:cNvSpPr txBox="1"/>
          <p:nvPr/>
        </p:nvSpPr>
        <p:spPr>
          <a:xfrm>
            <a:off x="914400" y="914400"/>
            <a:ext cx="5754057" cy="5632311"/>
          </a:xfrm>
          <a:prstGeom prst="rect">
            <a:avLst/>
          </a:prstGeom>
          <a:noFill/>
        </p:spPr>
        <p:txBody>
          <a:bodyPr wrap="square">
            <a:spAutoFit/>
          </a:bodyPr>
          <a:lstStyle/>
          <a:p>
            <a:r>
              <a:rPr lang="en-US" sz="2000" dirty="0"/>
              <a:t>Infrastructure-as-a-Service, Platform-as-a-Service, and Software-as-a-Service may have you scratching your head. But they subtly describe the different tasks and responsibilities service providers offer.</a:t>
            </a:r>
          </a:p>
          <a:p>
            <a:endParaRPr lang="en-US" sz="2000" dirty="0"/>
          </a:p>
          <a:p>
            <a:r>
              <a:rPr lang="en-US" sz="2000" dirty="0"/>
              <a:t>1. </a:t>
            </a:r>
            <a:r>
              <a:rPr lang="en-US" sz="2000" b="1" dirty="0"/>
              <a:t>IaaS (Infrastructure-as-a-Service) </a:t>
            </a:r>
            <a:r>
              <a:rPr lang="en-US" sz="2000" dirty="0"/>
              <a:t>offers environments that are scalable, controllable and automated.</a:t>
            </a:r>
          </a:p>
          <a:p>
            <a:endParaRPr lang="en-US" sz="2000" dirty="0"/>
          </a:p>
          <a:p>
            <a:r>
              <a:rPr lang="en-US" sz="2000" dirty="0"/>
              <a:t>2. </a:t>
            </a:r>
            <a:r>
              <a:rPr lang="en-US" sz="2000" b="1" dirty="0"/>
              <a:t>PaaS (Platform-as-a-Service) </a:t>
            </a:r>
            <a:r>
              <a:rPr lang="en-US" sz="2000" dirty="0"/>
              <a:t>provides a framework that lets you create and release applications quickly. It also automates and manages the provision of infrastructure.</a:t>
            </a:r>
          </a:p>
          <a:p>
            <a:endParaRPr lang="en-US" sz="2000" dirty="0"/>
          </a:p>
          <a:p>
            <a:r>
              <a:rPr lang="en-US" sz="2000" dirty="0"/>
              <a:t>3. </a:t>
            </a:r>
            <a:r>
              <a:rPr lang="en-US" sz="2000" b="1" dirty="0"/>
              <a:t>SaaS (Software-as-a-Service) </a:t>
            </a:r>
            <a:r>
              <a:rPr lang="en-US" sz="2000" dirty="0"/>
              <a:t>allows programs to run remotely and is accessible through the Internet. So you don’t need to run a program from a certain device</a:t>
            </a:r>
          </a:p>
        </p:txBody>
      </p:sp>
      <p:grpSp>
        <p:nvGrpSpPr>
          <p:cNvPr id="24" name="Group 23">
            <a:extLst>
              <a:ext uri="{FF2B5EF4-FFF2-40B4-BE49-F238E27FC236}">
                <a16:creationId xmlns:a16="http://schemas.microsoft.com/office/drawing/2014/main" id="{EBC93F53-5859-23A4-331A-777BEB526884}"/>
              </a:ext>
            </a:extLst>
          </p:cNvPr>
          <p:cNvGrpSpPr/>
          <p:nvPr/>
        </p:nvGrpSpPr>
        <p:grpSpPr>
          <a:xfrm>
            <a:off x="6918302" y="1630599"/>
            <a:ext cx="5126255" cy="3596802"/>
            <a:chOff x="6933234" y="923305"/>
            <a:chExt cx="5126255" cy="3596802"/>
          </a:xfrm>
        </p:grpSpPr>
        <p:pic>
          <p:nvPicPr>
            <p:cNvPr id="5" name="Picture 4">
              <a:extLst>
                <a:ext uri="{FF2B5EF4-FFF2-40B4-BE49-F238E27FC236}">
                  <a16:creationId xmlns:a16="http://schemas.microsoft.com/office/drawing/2014/main" id="{E64133F3-D397-1AEA-F06B-A49B66ED0F9A}"/>
                </a:ext>
              </a:extLst>
            </p:cNvPr>
            <p:cNvPicPr>
              <a:picLocks noChangeAspect="1"/>
            </p:cNvPicPr>
            <p:nvPr/>
          </p:nvPicPr>
          <p:blipFill rotWithShape="1">
            <a:blip r:embed="rId2" cstate="hq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0704" y="923305"/>
              <a:ext cx="2811316" cy="1988586"/>
            </a:xfrm>
            <a:prstGeom prst="rect">
              <a:avLst/>
            </a:prstGeom>
          </p:spPr>
        </p:pic>
        <p:sp>
          <p:nvSpPr>
            <p:cNvPr id="6" name="CuadroTexto 2">
              <a:extLst>
                <a:ext uri="{FF2B5EF4-FFF2-40B4-BE49-F238E27FC236}">
                  <a16:creationId xmlns:a16="http://schemas.microsoft.com/office/drawing/2014/main" id="{6066B958-8C93-9B85-F0DA-EDC14F877198}"/>
                </a:ext>
              </a:extLst>
            </p:cNvPr>
            <p:cNvSpPr txBox="1"/>
            <p:nvPr/>
          </p:nvSpPr>
          <p:spPr>
            <a:xfrm>
              <a:off x="8090704" y="2311138"/>
              <a:ext cx="2811316" cy="400111"/>
            </a:xfrm>
            <a:prstGeom prst="rect">
              <a:avLst/>
            </a:prstGeom>
            <a:noFill/>
          </p:spPr>
          <p:txBody>
            <a:bodyPr wrap="square" rtlCol="0">
              <a:spAutoFit/>
            </a:bodyPr>
            <a:lstStyle/>
            <a:p>
              <a:pPr algn="ctr"/>
              <a:r>
                <a:rPr lang="es-CO" sz="2000" dirty="0">
                  <a:solidFill>
                    <a:schemeClr val="bg1"/>
                  </a:solidFill>
                  <a:latin typeface="Avenir Medium" panose="02000503020000020003" pitchFamily="2" charset="0"/>
                </a:rPr>
                <a:t>Cloud </a:t>
              </a:r>
              <a:r>
                <a:rPr lang="es-CO" sz="2000" dirty="0" err="1">
                  <a:solidFill>
                    <a:schemeClr val="bg1"/>
                  </a:solidFill>
                  <a:latin typeface="Avenir Medium" panose="02000503020000020003" pitchFamily="2" charset="0"/>
                </a:rPr>
                <a:t>Services</a:t>
              </a:r>
              <a:endParaRPr lang="es-CO" sz="2000" dirty="0">
                <a:solidFill>
                  <a:schemeClr val="bg1"/>
                </a:solidFill>
                <a:latin typeface="Avenir Medium" panose="02000503020000020003" pitchFamily="2" charset="0"/>
              </a:endParaRPr>
            </a:p>
          </p:txBody>
        </p:sp>
        <p:sp>
          <p:nvSpPr>
            <p:cNvPr id="8" name="Rounded Rectangle 7">
              <a:extLst>
                <a:ext uri="{FF2B5EF4-FFF2-40B4-BE49-F238E27FC236}">
                  <a16:creationId xmlns:a16="http://schemas.microsoft.com/office/drawing/2014/main" id="{7C9F4BE3-EAFD-51B8-C2DA-10B3CAD00370}"/>
                </a:ext>
              </a:extLst>
            </p:cNvPr>
            <p:cNvSpPr/>
            <p:nvPr/>
          </p:nvSpPr>
          <p:spPr>
            <a:xfrm>
              <a:off x="6933235"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SaaS</a:t>
              </a:r>
            </a:p>
          </p:txBody>
        </p:sp>
        <p:sp>
          <p:nvSpPr>
            <p:cNvPr id="10" name="Rounded Rectangle 9">
              <a:extLst>
                <a:ext uri="{FF2B5EF4-FFF2-40B4-BE49-F238E27FC236}">
                  <a16:creationId xmlns:a16="http://schemas.microsoft.com/office/drawing/2014/main" id="{1C6A809F-BFD8-D565-520F-2D86C2E4C309}"/>
                </a:ext>
              </a:extLst>
            </p:cNvPr>
            <p:cNvSpPr/>
            <p:nvPr/>
          </p:nvSpPr>
          <p:spPr>
            <a:xfrm>
              <a:off x="10902020"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IaaS</a:t>
              </a:r>
            </a:p>
          </p:txBody>
        </p:sp>
        <p:sp>
          <p:nvSpPr>
            <p:cNvPr id="11" name="Rounded Rectangle 10">
              <a:extLst>
                <a:ext uri="{FF2B5EF4-FFF2-40B4-BE49-F238E27FC236}">
                  <a16:creationId xmlns:a16="http://schemas.microsoft.com/office/drawing/2014/main" id="{916682E3-8CCB-4F88-318F-8F4CC8A87F0D}"/>
                </a:ext>
              </a:extLst>
            </p:cNvPr>
            <p:cNvSpPr/>
            <p:nvPr/>
          </p:nvSpPr>
          <p:spPr>
            <a:xfrm>
              <a:off x="8917627"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PaaS</a:t>
              </a:r>
            </a:p>
          </p:txBody>
        </p:sp>
        <p:sp>
          <p:nvSpPr>
            <p:cNvPr id="12" name="Rounded Rectangle 11">
              <a:extLst>
                <a:ext uri="{FF2B5EF4-FFF2-40B4-BE49-F238E27FC236}">
                  <a16:creationId xmlns:a16="http://schemas.microsoft.com/office/drawing/2014/main" id="{2D6F804D-8A19-6B79-40F4-244303BBB776}"/>
                </a:ext>
              </a:extLst>
            </p:cNvPr>
            <p:cNvSpPr/>
            <p:nvPr/>
          </p:nvSpPr>
          <p:spPr>
            <a:xfrm>
              <a:off x="6933235"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13" name="Rounded Rectangle 12">
              <a:extLst>
                <a:ext uri="{FF2B5EF4-FFF2-40B4-BE49-F238E27FC236}">
                  <a16:creationId xmlns:a16="http://schemas.microsoft.com/office/drawing/2014/main" id="{E9FE1186-8458-23E6-CE32-4F1783E533D6}"/>
                </a:ext>
              </a:extLst>
            </p:cNvPr>
            <p:cNvSpPr/>
            <p:nvPr/>
          </p:nvSpPr>
          <p:spPr>
            <a:xfrm>
              <a:off x="10902020"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14" name="Rounded Rectangle 13">
              <a:extLst>
                <a:ext uri="{FF2B5EF4-FFF2-40B4-BE49-F238E27FC236}">
                  <a16:creationId xmlns:a16="http://schemas.microsoft.com/office/drawing/2014/main" id="{B955969A-F4F3-3AA2-49C1-C1E90CB8B706}"/>
                </a:ext>
              </a:extLst>
            </p:cNvPr>
            <p:cNvSpPr/>
            <p:nvPr/>
          </p:nvSpPr>
          <p:spPr>
            <a:xfrm>
              <a:off x="8917627"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16" name="Elbow Connector 15">
              <a:extLst>
                <a:ext uri="{FF2B5EF4-FFF2-40B4-BE49-F238E27FC236}">
                  <a16:creationId xmlns:a16="http://schemas.microsoft.com/office/drawing/2014/main" id="{90BDC387-D707-6B6A-6B90-8DFECD61596C}"/>
                </a:ext>
              </a:extLst>
            </p:cNvPr>
            <p:cNvCxnSpPr>
              <a:stCxn id="5" idx="1"/>
              <a:endCxn id="8" idx="0"/>
            </p:cNvCxnSpPr>
            <p:nvPr/>
          </p:nvCxnSpPr>
          <p:spPr>
            <a:xfrm rot="10800000" flipV="1">
              <a:off x="7511970" y="1917598"/>
              <a:ext cx="578734"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ED524D5-83B5-24B3-59A2-7B74C1B89C92}"/>
                </a:ext>
              </a:extLst>
            </p:cNvPr>
            <p:cNvCxnSpPr>
              <a:stCxn id="5" idx="3"/>
              <a:endCxn id="10" idx="0"/>
            </p:cNvCxnSpPr>
            <p:nvPr/>
          </p:nvCxnSpPr>
          <p:spPr>
            <a:xfrm>
              <a:off x="10902020" y="1917598"/>
              <a:ext cx="578735"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9E9BA-5326-9547-4135-1B1EF2FBB22F}"/>
                </a:ext>
              </a:extLst>
            </p:cNvPr>
            <p:cNvCxnSpPr>
              <a:stCxn id="5" idx="2"/>
              <a:endCxn id="11" idx="0"/>
            </p:cNvCxnSpPr>
            <p:nvPr/>
          </p:nvCxnSpPr>
          <p:spPr>
            <a:xfrm>
              <a:off x="9496362" y="2911891"/>
              <a:ext cx="0" cy="3031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CuadroTexto 2">
              <a:extLst>
                <a:ext uri="{FF2B5EF4-FFF2-40B4-BE49-F238E27FC236}">
                  <a16:creationId xmlns:a16="http://schemas.microsoft.com/office/drawing/2014/main" id="{D75CA137-44E1-D4F6-0A8E-90CB7E8D81EB}"/>
                </a:ext>
              </a:extLst>
            </p:cNvPr>
            <p:cNvSpPr txBox="1"/>
            <p:nvPr/>
          </p:nvSpPr>
          <p:spPr>
            <a:xfrm>
              <a:off x="6933234" y="3605517"/>
              <a:ext cx="1157469" cy="461665"/>
            </a:xfrm>
            <a:prstGeom prst="rect">
              <a:avLst/>
            </a:prstGeom>
            <a:noFill/>
          </p:spPr>
          <p:txBody>
            <a:bodyPr wrap="square" rtlCol="0">
              <a:spAutoFit/>
            </a:bodyPr>
            <a:lstStyle/>
            <a:p>
              <a:pPr algn="ctr"/>
              <a:r>
                <a:rPr lang="es-CO" sz="1200" dirty="0">
                  <a:solidFill>
                    <a:schemeClr val="tx1">
                      <a:lumMod val="95000"/>
                      <a:lumOff val="5000"/>
                    </a:schemeClr>
                  </a:solidFill>
                  <a:latin typeface="Avenir Medium" panose="02000503020000020003" pitchFamily="2" charset="0"/>
                </a:rPr>
                <a:t>Software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2" name="CuadroTexto 2">
              <a:extLst>
                <a:ext uri="{FF2B5EF4-FFF2-40B4-BE49-F238E27FC236}">
                  <a16:creationId xmlns:a16="http://schemas.microsoft.com/office/drawing/2014/main" id="{4FA9FD43-C222-A22C-818B-25186569E290}"/>
                </a:ext>
              </a:extLst>
            </p:cNvPr>
            <p:cNvSpPr txBox="1"/>
            <p:nvPr/>
          </p:nvSpPr>
          <p:spPr>
            <a:xfrm>
              <a:off x="8917626" y="3605517"/>
              <a:ext cx="1157469" cy="461665"/>
            </a:xfrm>
            <a:prstGeom prst="rect">
              <a:avLst/>
            </a:prstGeom>
            <a:noFill/>
          </p:spPr>
          <p:txBody>
            <a:bodyPr wrap="square" rtlCol="0">
              <a:spAutoFit/>
            </a:bodyPr>
            <a:lstStyle/>
            <a:p>
              <a:pPr algn="ctr"/>
              <a:r>
                <a:rPr lang="es-CO" sz="1200" dirty="0" err="1">
                  <a:solidFill>
                    <a:schemeClr val="tx1">
                      <a:lumMod val="95000"/>
                      <a:lumOff val="5000"/>
                    </a:schemeClr>
                  </a:solidFill>
                  <a:latin typeface="Avenir Medium" panose="02000503020000020003" pitchFamily="2" charset="0"/>
                </a:rPr>
                <a:t>Platform</a:t>
              </a:r>
              <a:r>
                <a:rPr lang="es-CO" sz="1200" dirty="0">
                  <a:solidFill>
                    <a:schemeClr val="tx1">
                      <a:lumMod val="95000"/>
                      <a:lumOff val="5000"/>
                    </a:schemeClr>
                  </a:solidFill>
                  <a:latin typeface="Avenir Medium" panose="02000503020000020003" pitchFamily="2" charset="0"/>
                </a:rPr>
                <a:t>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3" name="CuadroTexto 2">
              <a:extLst>
                <a:ext uri="{FF2B5EF4-FFF2-40B4-BE49-F238E27FC236}">
                  <a16:creationId xmlns:a16="http://schemas.microsoft.com/office/drawing/2014/main" id="{5FA76C06-7D78-E436-9697-3F12E0F2C91D}"/>
                </a:ext>
              </a:extLst>
            </p:cNvPr>
            <p:cNvSpPr txBox="1"/>
            <p:nvPr/>
          </p:nvSpPr>
          <p:spPr>
            <a:xfrm>
              <a:off x="10902014" y="3602622"/>
              <a:ext cx="1157469" cy="430887"/>
            </a:xfrm>
            <a:prstGeom prst="rect">
              <a:avLst/>
            </a:prstGeom>
            <a:noFill/>
          </p:spPr>
          <p:txBody>
            <a:bodyPr wrap="square" rtlCol="0">
              <a:spAutoFit/>
            </a:bodyPr>
            <a:lstStyle/>
            <a:p>
              <a:pPr algn="ctr"/>
              <a:r>
                <a:rPr lang="es-CO" sz="1100" dirty="0" err="1">
                  <a:solidFill>
                    <a:schemeClr val="tx1">
                      <a:lumMod val="95000"/>
                      <a:lumOff val="5000"/>
                    </a:schemeClr>
                  </a:solidFill>
                  <a:latin typeface="Avenir Medium" panose="02000503020000020003" pitchFamily="2" charset="0"/>
                </a:rPr>
                <a:t>Infraestructure</a:t>
              </a:r>
              <a:r>
                <a:rPr lang="es-CO" sz="1100" dirty="0">
                  <a:solidFill>
                    <a:schemeClr val="tx1">
                      <a:lumMod val="95000"/>
                      <a:lumOff val="5000"/>
                    </a:schemeClr>
                  </a:solidFill>
                  <a:latin typeface="Avenir Medium" panose="02000503020000020003" pitchFamily="2" charset="0"/>
                </a:rPr>
                <a:t> as a </a:t>
              </a:r>
              <a:r>
                <a:rPr lang="es-CO" sz="1100" dirty="0" err="1">
                  <a:solidFill>
                    <a:schemeClr val="tx1">
                      <a:lumMod val="95000"/>
                      <a:lumOff val="5000"/>
                    </a:schemeClr>
                  </a:solidFill>
                  <a:latin typeface="Avenir Medium" panose="02000503020000020003" pitchFamily="2" charset="0"/>
                </a:rPr>
                <a:t>Service</a:t>
              </a:r>
              <a:endParaRPr lang="es-CO" sz="1100" dirty="0">
                <a:solidFill>
                  <a:schemeClr val="tx1">
                    <a:lumMod val="95000"/>
                    <a:lumOff val="5000"/>
                  </a:schemeClr>
                </a:solidFill>
                <a:latin typeface="Avenir Medium" panose="02000503020000020003" pitchFamily="2" charset="0"/>
              </a:endParaRPr>
            </a:p>
          </p:txBody>
        </p:sp>
      </p:grpSp>
      <p:sp>
        <p:nvSpPr>
          <p:cNvPr id="4" name="CuadroTexto 1">
            <a:extLst>
              <a:ext uri="{FF2B5EF4-FFF2-40B4-BE49-F238E27FC236}">
                <a16:creationId xmlns:a16="http://schemas.microsoft.com/office/drawing/2014/main" id="{EF720950-1BDC-FCA4-60C5-E78C229424C7}"/>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spTree>
    <p:extLst>
      <p:ext uri="{BB962C8B-B14F-4D97-AF65-F5344CB8AC3E}">
        <p14:creationId xmlns:p14="http://schemas.microsoft.com/office/powerpoint/2010/main" val="398602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8229600" y="2136169"/>
            <a:ext cx="3802531" cy="2585661"/>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sp>
        <p:nvSpPr>
          <p:cNvPr id="5" name="TextBox 4">
            <a:extLst>
              <a:ext uri="{FF2B5EF4-FFF2-40B4-BE49-F238E27FC236}">
                <a16:creationId xmlns:a16="http://schemas.microsoft.com/office/drawing/2014/main" id="{0FE4A7E6-96D6-41C0-F358-69A7CBC5D517}"/>
              </a:ext>
            </a:extLst>
          </p:cNvPr>
          <p:cNvSpPr txBox="1"/>
          <p:nvPr/>
        </p:nvSpPr>
        <p:spPr>
          <a:xfrm>
            <a:off x="914400" y="914400"/>
            <a:ext cx="7083004" cy="4524315"/>
          </a:xfrm>
          <a:prstGeom prst="rect">
            <a:avLst/>
          </a:prstGeom>
          <a:noFill/>
        </p:spPr>
        <p:txBody>
          <a:bodyPr wrap="square">
            <a:spAutoFit/>
          </a:bodyPr>
          <a:lstStyle/>
          <a:p>
            <a:r>
              <a:rPr lang="en-US" sz="2400" b="1" dirty="0"/>
              <a:t>Advantages of IaaS</a:t>
            </a:r>
          </a:p>
          <a:p>
            <a:pPr marL="342900" indent="-342900">
              <a:buClr>
                <a:srgbClr val="FF0000"/>
              </a:buClr>
              <a:buFont typeface="Wingdings" pitchFamily="2" charset="2"/>
              <a:buChar char="§"/>
            </a:pPr>
            <a:r>
              <a:rPr lang="en-US" sz="2400" dirty="0"/>
              <a:t>The resources can be deployed by the provider to a customer’s environment at any given time.</a:t>
            </a:r>
          </a:p>
          <a:p>
            <a:pPr marL="342900" indent="-342900">
              <a:buClr>
                <a:srgbClr val="FF0000"/>
              </a:buClr>
              <a:buFont typeface="Wingdings" pitchFamily="2" charset="2"/>
              <a:buChar char="§"/>
            </a:pPr>
            <a:r>
              <a:rPr lang="en-US" sz="2400" dirty="0"/>
              <a:t>Its ability to offer the users to scale the business based on their requirements.</a:t>
            </a:r>
          </a:p>
          <a:p>
            <a:pPr marL="342900" indent="-342900">
              <a:buClr>
                <a:srgbClr val="FF0000"/>
              </a:buClr>
              <a:buFont typeface="Wingdings" pitchFamily="2" charset="2"/>
              <a:buChar char="§"/>
            </a:pPr>
            <a:r>
              <a:rPr lang="en-US" sz="2400" dirty="0"/>
              <a:t>The provider has various options when deploying resources including virtual machines, applications, storage, and networks.</a:t>
            </a:r>
          </a:p>
          <a:p>
            <a:pPr marL="342900" indent="-342900">
              <a:buClr>
                <a:srgbClr val="FF0000"/>
              </a:buClr>
              <a:buFont typeface="Wingdings" pitchFamily="2" charset="2"/>
              <a:buChar char="§"/>
            </a:pPr>
            <a:r>
              <a:rPr lang="en-US" sz="2400" dirty="0"/>
              <a:t>It’s potential to handle an immense number of users.</a:t>
            </a:r>
          </a:p>
          <a:p>
            <a:pPr marL="342900" indent="-342900">
              <a:buClr>
                <a:srgbClr val="FF0000"/>
              </a:buClr>
              <a:buFont typeface="Wingdings" pitchFamily="2" charset="2"/>
              <a:buChar char="§"/>
            </a:pPr>
            <a:r>
              <a:rPr lang="en-US" sz="2400" dirty="0"/>
              <a:t>It is easy to expand and saves a lot of money. Companies can afford the huge costs associated with the implementation of advanced technologies.</a:t>
            </a:r>
          </a:p>
        </p:txBody>
      </p:sp>
    </p:spTree>
    <p:extLst>
      <p:ext uri="{BB962C8B-B14F-4D97-AF65-F5344CB8AC3E}">
        <p14:creationId xmlns:p14="http://schemas.microsoft.com/office/powerpoint/2010/main" val="276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61E15F-60DD-A8EA-20AD-0EA1B0BC2EB8}"/>
              </a:ext>
            </a:extLst>
          </p:cNvPr>
          <p:cNvSpPr txBox="1"/>
          <p:nvPr/>
        </p:nvSpPr>
        <p:spPr>
          <a:xfrm>
            <a:off x="914400" y="914400"/>
            <a:ext cx="6709437" cy="3785652"/>
          </a:xfrm>
          <a:prstGeom prst="rect">
            <a:avLst/>
          </a:prstGeom>
          <a:noFill/>
        </p:spPr>
        <p:txBody>
          <a:bodyPr wrap="square">
            <a:spAutoFit/>
          </a:bodyPr>
          <a:lstStyle/>
          <a:p>
            <a:r>
              <a:rPr lang="en-US" sz="2400" b="1" dirty="0"/>
              <a:t>Advantages of PaaS</a:t>
            </a:r>
          </a:p>
          <a:p>
            <a:pPr marL="342900" indent="-342900">
              <a:buClr>
                <a:srgbClr val="FF0000"/>
              </a:buClr>
              <a:buFont typeface="Wingdings" pitchFamily="2" charset="2"/>
              <a:buChar char="§"/>
            </a:pPr>
            <a:r>
              <a:rPr lang="en-US" sz="2400" dirty="0"/>
              <a:t>Programmers need not worry about what specific database or language the application has been programmed in.</a:t>
            </a:r>
          </a:p>
          <a:p>
            <a:pPr marL="342900" indent="-342900">
              <a:buClr>
                <a:srgbClr val="FF0000"/>
              </a:buClr>
              <a:buFont typeface="Wingdings" pitchFamily="2" charset="2"/>
              <a:buChar char="§"/>
            </a:pPr>
            <a:r>
              <a:rPr lang="en-US" sz="2400" dirty="0"/>
              <a:t>It offers developers the to build applications without the overhead of the underlying operating system or infrastructure.</a:t>
            </a:r>
          </a:p>
          <a:p>
            <a:pPr marL="342900" indent="-342900">
              <a:buClr>
                <a:srgbClr val="FF0000"/>
              </a:buClr>
              <a:buFont typeface="Wingdings" pitchFamily="2" charset="2"/>
              <a:buChar char="§"/>
            </a:pPr>
            <a:r>
              <a:rPr lang="en-US" sz="2400" dirty="0"/>
              <a:t>Provides the freedom to developers to focus on the application’s design while the platform takes care of the language and the database.</a:t>
            </a:r>
          </a:p>
        </p:txBody>
      </p:sp>
      <p:grpSp>
        <p:nvGrpSpPr>
          <p:cNvPr id="4" name="Group 3">
            <a:extLst>
              <a:ext uri="{FF2B5EF4-FFF2-40B4-BE49-F238E27FC236}">
                <a16:creationId xmlns:a16="http://schemas.microsoft.com/office/drawing/2014/main" id="{F85D2576-1B90-2C1C-C3CE-BAF0FE81A7F1}"/>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8E9206D2-EB64-DF18-A55D-0153295458B5}"/>
                </a:ext>
              </a:extLst>
            </p:cNvPr>
            <p:cNvPicPr>
              <a:picLocks noChangeAspect="1"/>
            </p:cNvPicPr>
            <p:nvPr/>
          </p:nvPicPr>
          <p:blipFill rotWithShape="1">
            <a:blip r:embed="rId2">
              <a:duotone>
                <a:prstClr val="black"/>
                <a:schemeClr val="accent4">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927444DA-8131-0271-5639-36B141A8F2B2}"/>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sp>
        <p:nvSpPr>
          <p:cNvPr id="5" name="CuadroTexto 1">
            <a:extLst>
              <a:ext uri="{FF2B5EF4-FFF2-40B4-BE49-F238E27FC236}">
                <a16:creationId xmlns:a16="http://schemas.microsoft.com/office/drawing/2014/main" id="{1F27EFC5-9D21-64DF-5C69-232B77338508}"/>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119548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A65E49-D00A-16D3-A517-0767D90FE029}"/>
              </a:ext>
            </a:extLst>
          </p:cNvPr>
          <p:cNvSpPr txBox="1"/>
          <p:nvPr/>
        </p:nvSpPr>
        <p:spPr>
          <a:xfrm>
            <a:off x="914400" y="914400"/>
            <a:ext cx="6807822" cy="4154984"/>
          </a:xfrm>
          <a:prstGeom prst="rect">
            <a:avLst/>
          </a:prstGeom>
          <a:noFill/>
        </p:spPr>
        <p:txBody>
          <a:bodyPr wrap="square">
            <a:spAutoFit/>
          </a:bodyPr>
          <a:lstStyle/>
          <a:p>
            <a:r>
              <a:rPr lang="en-US" sz="2400" b="1" dirty="0"/>
              <a:t>Advantages of SaaS</a:t>
            </a:r>
          </a:p>
          <a:p>
            <a:pPr marL="342900" indent="-342900">
              <a:buClr>
                <a:srgbClr val="FF0000"/>
              </a:buClr>
              <a:buFont typeface="Wingdings" pitchFamily="2" charset="2"/>
              <a:buChar char="§"/>
            </a:pPr>
            <a:r>
              <a:rPr lang="en-US" sz="2400" dirty="0"/>
              <a:t>It is a cloud computing service category providing a wide range of hosted capabilities and services. These can be used to build and deploy web-based software applications.</a:t>
            </a:r>
          </a:p>
          <a:p>
            <a:pPr marL="342900" indent="-342900">
              <a:buClr>
                <a:srgbClr val="FF0000"/>
              </a:buClr>
              <a:buFont typeface="Wingdings" pitchFamily="2" charset="2"/>
              <a:buChar char="§"/>
            </a:pPr>
            <a:r>
              <a:rPr lang="en-US" sz="2400" dirty="0"/>
              <a:t>It provides a lower cost of ownership than on-premises software. The reason is it does not require the purchase or installation of hardware or licenses.</a:t>
            </a:r>
          </a:p>
          <a:p>
            <a:pPr marL="342900" indent="-342900">
              <a:buClr>
                <a:srgbClr val="FF0000"/>
              </a:buClr>
              <a:buFont typeface="Wingdings" pitchFamily="2" charset="2"/>
              <a:buChar char="§"/>
            </a:pPr>
            <a:r>
              <a:rPr lang="en-US" sz="2400" dirty="0"/>
              <a:t>It can be easily accessed through a browser along a thing client.</a:t>
            </a:r>
          </a:p>
        </p:txBody>
      </p:sp>
      <p:grpSp>
        <p:nvGrpSpPr>
          <p:cNvPr id="4" name="Group 3">
            <a:extLst>
              <a:ext uri="{FF2B5EF4-FFF2-40B4-BE49-F238E27FC236}">
                <a16:creationId xmlns:a16="http://schemas.microsoft.com/office/drawing/2014/main" id="{FDAEA9BE-6BB3-0AA5-F5F7-DA76CD550229}"/>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701E9B5B-CCFC-FC45-6E2A-364E720CEE55}"/>
                </a:ext>
              </a:extLst>
            </p:cNvPr>
            <p:cNvPicPr>
              <a:picLocks noChangeAspect="1"/>
            </p:cNvPicPr>
            <p:nvPr/>
          </p:nvPicPr>
          <p:blipFill rotWithShape="1">
            <a:blip r:embed="rId2">
              <a:duotone>
                <a:prstClr val="black"/>
                <a:schemeClr val="accent6">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0C94A34C-6F2C-5748-E407-E602C6F4D9BB}"/>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sp>
        <p:nvSpPr>
          <p:cNvPr id="5" name="CuadroTexto 1">
            <a:extLst>
              <a:ext uri="{FF2B5EF4-FFF2-40B4-BE49-F238E27FC236}">
                <a16:creationId xmlns:a16="http://schemas.microsoft.com/office/drawing/2014/main" id="{48218579-6191-57E3-A9EC-007D88AC51D5}"/>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25717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941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Responsability</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Separation</a:t>
            </a:r>
            <a:endParaRPr lang="es-CO" sz="4000" b="1" dirty="0">
              <a:solidFill>
                <a:schemeClr val="accent2"/>
              </a:solidFill>
              <a:latin typeface="Avenir Black" panose="02000503020000020003" pitchFamily="2" charset="0"/>
            </a:endParaRPr>
          </a:p>
        </p:txBody>
      </p:sp>
      <p:pic>
        <p:nvPicPr>
          <p:cNvPr id="5" name="Picture 4">
            <a:extLst>
              <a:ext uri="{FF2B5EF4-FFF2-40B4-BE49-F238E27FC236}">
                <a16:creationId xmlns:a16="http://schemas.microsoft.com/office/drawing/2014/main" id="{F3CD43EE-AF93-B1C7-6B7A-9FEF5EC07037}"/>
              </a:ext>
            </a:extLst>
          </p:cNvPr>
          <p:cNvPicPr>
            <a:picLocks noChangeAspect="1"/>
          </p:cNvPicPr>
          <p:nvPr/>
        </p:nvPicPr>
        <p:blipFill>
          <a:blip r:embed="rId2"/>
          <a:stretch>
            <a:fillRect/>
          </a:stretch>
        </p:blipFill>
        <p:spPr>
          <a:xfrm>
            <a:off x="1142276" y="951859"/>
            <a:ext cx="9907447" cy="5534735"/>
          </a:xfrm>
          <a:prstGeom prst="rect">
            <a:avLst/>
          </a:prstGeom>
        </p:spPr>
      </p:pic>
    </p:spTree>
    <p:extLst>
      <p:ext uri="{BB962C8B-B14F-4D97-AF65-F5344CB8AC3E}">
        <p14:creationId xmlns:p14="http://schemas.microsoft.com/office/powerpoint/2010/main" val="304680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568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Control vs </a:t>
            </a:r>
            <a:r>
              <a:rPr lang="es-CO" sz="4000" b="1" dirty="0" err="1">
                <a:solidFill>
                  <a:schemeClr val="accent2"/>
                </a:solidFill>
                <a:latin typeface="Avenir Black" panose="02000503020000020003" pitchFamily="2" charset="0"/>
              </a:rPr>
              <a:t>Economy</a:t>
            </a:r>
            <a:endParaRPr lang="es-CO" sz="4000" b="1" dirty="0">
              <a:solidFill>
                <a:schemeClr val="accent2"/>
              </a:solidFill>
              <a:latin typeface="Avenir Black" panose="02000503020000020003" pitchFamily="2" charset="0"/>
            </a:endParaRPr>
          </a:p>
        </p:txBody>
      </p:sp>
      <p:sp>
        <p:nvSpPr>
          <p:cNvPr id="8" name="Rounded Rectangle 7">
            <a:extLst>
              <a:ext uri="{FF2B5EF4-FFF2-40B4-BE49-F238E27FC236}">
                <a16:creationId xmlns:a16="http://schemas.microsoft.com/office/drawing/2014/main" id="{10B67414-29C5-138B-C72F-5363D6FBF190}"/>
              </a:ext>
            </a:extLst>
          </p:cNvPr>
          <p:cNvSpPr/>
          <p:nvPr/>
        </p:nvSpPr>
        <p:spPr>
          <a:xfrm>
            <a:off x="2206385" y="1257104"/>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r>
          </a:p>
          <a:p>
            <a:pPr algn="ctr"/>
            <a:r>
              <a:rPr lang="en-US" b="1" dirty="0"/>
              <a:t>ON-PREMISES</a:t>
            </a:r>
          </a:p>
          <a:p>
            <a:pPr algn="ctr"/>
            <a:endParaRPr lang="en-US" dirty="0"/>
          </a:p>
          <a:p>
            <a:pPr algn="ctr"/>
            <a:r>
              <a:rPr lang="en-US" dirty="0"/>
              <a:t>Buy my own hardware, and manage my own data center</a:t>
            </a:r>
          </a:p>
        </p:txBody>
      </p:sp>
      <p:sp>
        <p:nvSpPr>
          <p:cNvPr id="18" name="Rounded Rectangle 17">
            <a:extLst>
              <a:ext uri="{FF2B5EF4-FFF2-40B4-BE49-F238E27FC236}">
                <a16:creationId xmlns:a16="http://schemas.microsoft.com/office/drawing/2014/main" id="{76F1F5BC-8D74-A5C4-2661-09BF7DBD71EE}"/>
              </a:ext>
            </a:extLst>
          </p:cNvPr>
          <p:cNvSpPr/>
          <p:nvPr/>
        </p:nvSpPr>
        <p:spPr>
          <a:xfrm>
            <a:off x="4717732"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a:t>
            </a:r>
          </a:p>
          <a:p>
            <a:pPr algn="ctr"/>
            <a:r>
              <a:rPr lang="en-US" b="1" dirty="0"/>
              <a:t>HOSTER</a:t>
            </a:r>
          </a:p>
          <a:p>
            <a:pPr algn="ctr"/>
            <a:endParaRPr lang="en-US" b="1" dirty="0"/>
          </a:p>
          <a:p>
            <a:pPr algn="ctr"/>
            <a:r>
              <a:rPr lang="en-US" dirty="0"/>
              <a:t>Co location, or managed servers</a:t>
            </a:r>
          </a:p>
        </p:txBody>
      </p:sp>
      <p:sp>
        <p:nvSpPr>
          <p:cNvPr id="19" name="Rounded Rectangle 18">
            <a:extLst>
              <a:ext uri="{FF2B5EF4-FFF2-40B4-BE49-F238E27FC236}">
                <a16:creationId xmlns:a16="http://schemas.microsoft.com/office/drawing/2014/main" id="{1CEB21F5-F65E-EE9B-DCAC-CFD6C3C8ECCF}"/>
              </a:ext>
            </a:extLst>
          </p:cNvPr>
          <p:cNvSpPr/>
          <p:nvPr/>
        </p:nvSpPr>
        <p:spPr>
          <a:xfrm>
            <a:off x="7229079"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using</a:t>
            </a:r>
          </a:p>
          <a:p>
            <a:pPr algn="ctr"/>
            <a:r>
              <a:rPr lang="en-US" b="1" dirty="0"/>
              <a:t>CLOUD SERVICES</a:t>
            </a:r>
          </a:p>
          <a:p>
            <a:pPr algn="ctr"/>
            <a:endParaRPr lang="en-US" b="1" dirty="0"/>
          </a:p>
          <a:p>
            <a:pPr algn="ctr"/>
            <a:r>
              <a:rPr lang="en-US" dirty="0"/>
              <a:t>Cloud fabric</a:t>
            </a:r>
          </a:p>
          <a:p>
            <a:pPr algn="ctr"/>
            <a:r>
              <a:rPr lang="en-US" dirty="0"/>
              <a:t>Elastic, </a:t>
            </a:r>
            <a:r>
              <a:rPr lang="en-US" dirty="0" err="1"/>
              <a:t>infini</a:t>
            </a:r>
            <a:r>
              <a:rPr lang="en-US" dirty="0"/>
              <a:t>-scale</a:t>
            </a:r>
          </a:p>
        </p:txBody>
      </p:sp>
      <p:cxnSp>
        <p:nvCxnSpPr>
          <p:cNvPr id="21" name="Straight Arrow Connector 20">
            <a:extLst>
              <a:ext uri="{FF2B5EF4-FFF2-40B4-BE49-F238E27FC236}">
                <a16:creationId xmlns:a16="http://schemas.microsoft.com/office/drawing/2014/main" id="{6A09461B-E3A4-5D7B-81F5-696D321094DC}"/>
              </a:ext>
            </a:extLst>
          </p:cNvPr>
          <p:cNvCxnSpPr/>
          <p:nvPr/>
        </p:nvCxnSpPr>
        <p:spPr>
          <a:xfrm>
            <a:off x="2206385" y="5997699"/>
            <a:ext cx="746958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1">
            <a:extLst>
              <a:ext uri="{FF2B5EF4-FFF2-40B4-BE49-F238E27FC236}">
                <a16:creationId xmlns:a16="http://schemas.microsoft.com/office/drawing/2014/main" id="{3A4599A5-B838-24B1-4794-EF1F12F45BD4}"/>
              </a:ext>
            </a:extLst>
          </p:cNvPr>
          <p:cNvSpPr txBox="1"/>
          <p:nvPr/>
        </p:nvSpPr>
        <p:spPr>
          <a:xfrm>
            <a:off x="4717732" y="5320962"/>
            <a:ext cx="2446887" cy="650178"/>
          </a:xfrm>
          <a:prstGeom prst="rect">
            <a:avLst/>
          </a:prstGeom>
          <a:noFill/>
        </p:spPr>
        <p:txBody>
          <a:bodyPr wrap="square" rtlCol="0">
            <a:spAutoFit/>
          </a:bodyPr>
          <a:lstStyle/>
          <a:p>
            <a:pPr algn="ctr">
              <a:lnSpc>
                <a:spcPts val="5000"/>
              </a:lnSpc>
            </a:pPr>
            <a:r>
              <a:rPr lang="es-CO" sz="2000" b="1" dirty="0">
                <a:solidFill>
                  <a:sysClr val="windowText" lastClr="000000"/>
                </a:solidFill>
                <a:latin typeface="Avenir Black" panose="02000503020000020003" pitchFamily="2" charset="0"/>
              </a:rPr>
              <a:t>Control</a:t>
            </a:r>
          </a:p>
        </p:txBody>
      </p:sp>
      <p:sp>
        <p:nvSpPr>
          <p:cNvPr id="23" name="CuadroTexto 1">
            <a:extLst>
              <a:ext uri="{FF2B5EF4-FFF2-40B4-BE49-F238E27FC236}">
                <a16:creationId xmlns:a16="http://schemas.microsoft.com/office/drawing/2014/main" id="{1465F996-61DE-C237-ABEE-E4664D57FCCA}"/>
              </a:ext>
            </a:extLst>
          </p:cNvPr>
          <p:cNvSpPr txBox="1"/>
          <p:nvPr/>
        </p:nvSpPr>
        <p:spPr>
          <a:xfrm>
            <a:off x="4717732" y="5836416"/>
            <a:ext cx="2446887" cy="650178"/>
          </a:xfrm>
          <a:prstGeom prst="rect">
            <a:avLst/>
          </a:prstGeom>
          <a:noFill/>
        </p:spPr>
        <p:txBody>
          <a:bodyPr wrap="square" rtlCol="0">
            <a:spAutoFit/>
          </a:bodyPr>
          <a:lstStyle/>
          <a:p>
            <a:pPr algn="ctr">
              <a:lnSpc>
                <a:spcPts val="5000"/>
              </a:lnSpc>
            </a:pPr>
            <a:r>
              <a:rPr lang="es-CO" sz="2000" b="1" dirty="0" err="1">
                <a:solidFill>
                  <a:sysClr val="windowText" lastClr="000000"/>
                </a:solidFill>
                <a:latin typeface="Avenir Black" panose="02000503020000020003" pitchFamily="2" charset="0"/>
              </a:rPr>
              <a:t>Economy</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of</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Scale</a:t>
            </a:r>
            <a:endParaRPr lang="es-CO" sz="2000" b="1" dirty="0">
              <a:solidFill>
                <a:sysClr val="windowText" lastClr="000000"/>
              </a:solidFill>
              <a:latin typeface="Avenir Black" panose="02000503020000020003" pitchFamily="2" charset="0"/>
            </a:endParaRPr>
          </a:p>
        </p:txBody>
      </p:sp>
      <p:sp>
        <p:nvSpPr>
          <p:cNvPr id="24" name="CuadroTexto 2">
            <a:extLst>
              <a:ext uri="{FF2B5EF4-FFF2-40B4-BE49-F238E27FC236}">
                <a16:creationId xmlns:a16="http://schemas.microsoft.com/office/drawing/2014/main" id="{9804ACC4-16C9-7701-688A-080A4A0083C9}"/>
              </a:ext>
            </a:extLst>
          </p:cNvPr>
          <p:cNvSpPr txBox="1"/>
          <p:nvPr/>
        </p:nvSpPr>
        <p:spPr>
          <a:xfrm>
            <a:off x="2346970" y="5663363"/>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High</a:t>
            </a:r>
          </a:p>
        </p:txBody>
      </p:sp>
      <p:sp>
        <p:nvSpPr>
          <p:cNvPr id="25" name="CuadroTexto 2">
            <a:extLst>
              <a:ext uri="{FF2B5EF4-FFF2-40B4-BE49-F238E27FC236}">
                <a16:creationId xmlns:a16="http://schemas.microsoft.com/office/drawing/2014/main" id="{12D8FFD7-1075-EF38-604D-D451DD45DD3B}"/>
              </a:ext>
            </a:extLst>
          </p:cNvPr>
          <p:cNvSpPr txBox="1"/>
          <p:nvPr/>
        </p:nvSpPr>
        <p:spPr>
          <a:xfrm>
            <a:off x="2346970" y="6052155"/>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Low</a:t>
            </a:r>
          </a:p>
        </p:txBody>
      </p:sp>
      <p:sp>
        <p:nvSpPr>
          <p:cNvPr id="26" name="CuadroTexto 2">
            <a:extLst>
              <a:ext uri="{FF2B5EF4-FFF2-40B4-BE49-F238E27FC236}">
                <a16:creationId xmlns:a16="http://schemas.microsoft.com/office/drawing/2014/main" id="{D4563ED3-08F0-E164-214A-45C242FFBD1E}"/>
              </a:ext>
            </a:extLst>
          </p:cNvPr>
          <p:cNvSpPr txBox="1"/>
          <p:nvPr/>
        </p:nvSpPr>
        <p:spPr>
          <a:xfrm>
            <a:off x="7924791" y="5647328"/>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Low</a:t>
            </a:r>
          </a:p>
        </p:txBody>
      </p:sp>
      <p:sp>
        <p:nvSpPr>
          <p:cNvPr id="27" name="CuadroTexto 2">
            <a:extLst>
              <a:ext uri="{FF2B5EF4-FFF2-40B4-BE49-F238E27FC236}">
                <a16:creationId xmlns:a16="http://schemas.microsoft.com/office/drawing/2014/main" id="{19EE4422-DEC1-7AE6-1A0A-E9F7482A9047}"/>
              </a:ext>
            </a:extLst>
          </p:cNvPr>
          <p:cNvSpPr txBox="1"/>
          <p:nvPr/>
        </p:nvSpPr>
        <p:spPr>
          <a:xfrm>
            <a:off x="7924791" y="6036120"/>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High</a:t>
            </a:r>
          </a:p>
        </p:txBody>
      </p:sp>
    </p:spTree>
    <p:extLst>
      <p:ext uri="{BB962C8B-B14F-4D97-AF65-F5344CB8AC3E}">
        <p14:creationId xmlns:p14="http://schemas.microsoft.com/office/powerpoint/2010/main" val="118554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914400" y="182880"/>
            <a:ext cx="10807547" cy="582852"/>
          </a:xfrm>
          <a:prstGeom prst="rect">
            <a:avLst/>
          </a:prstGeom>
          <a:noFill/>
        </p:spPr>
        <p:txBody>
          <a:bodyPr wrap="square" rtlCol="0">
            <a:spAutoFit/>
          </a:bodyPr>
          <a:lstStyle/>
          <a:p>
            <a:pPr>
              <a:lnSpc>
                <a:spcPts val="35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endParaRPr lang="es-CO" sz="4000" b="1" dirty="0">
              <a:solidFill>
                <a:schemeClr val="accent2"/>
              </a:solidFill>
              <a:latin typeface="Avenir Black" panose="02000503020000020003" pitchFamily="2" charset="0"/>
            </a:endParaRPr>
          </a:p>
        </p:txBody>
      </p:sp>
      <p:sp>
        <p:nvSpPr>
          <p:cNvPr id="3" name="CuadroTexto 2">
            <a:extLst>
              <a:ext uri="{FF2B5EF4-FFF2-40B4-BE49-F238E27FC236}">
                <a16:creationId xmlns:a16="http://schemas.microsoft.com/office/drawing/2014/main" id="{8105DA61-0185-BF44-9287-B7F13577FD20}"/>
              </a:ext>
            </a:extLst>
          </p:cNvPr>
          <p:cNvSpPr txBox="1"/>
          <p:nvPr/>
        </p:nvSpPr>
        <p:spPr>
          <a:xfrm>
            <a:off x="5073236" y="869002"/>
            <a:ext cx="2045528" cy="369332"/>
          </a:xfrm>
          <a:prstGeom prst="rect">
            <a:avLst/>
          </a:prstGeom>
          <a:noFill/>
        </p:spPr>
        <p:txBody>
          <a:bodyPr wrap="square" rtlCol="0">
            <a:spAutoFit/>
          </a:bodyPr>
          <a:lstStyle/>
          <a:p>
            <a:pPr algn="ctr"/>
            <a:r>
              <a:rPr lang="es-CO" dirty="0">
                <a:solidFill>
                  <a:srgbClr val="0070C0"/>
                </a:solidFill>
                <a:latin typeface="Avenir Medium" panose="02000503020000020003" pitchFamily="2" charset="0"/>
              </a:rPr>
              <a:t>A </a:t>
            </a:r>
            <a:r>
              <a:rPr lang="es-CO" dirty="0" err="1">
                <a:solidFill>
                  <a:srgbClr val="0070C0"/>
                </a:solidFill>
                <a:latin typeface="Avenir Medium" panose="02000503020000020003" pitchFamily="2" charset="0"/>
              </a:rPr>
              <a:t>rapid</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sample</a:t>
            </a:r>
            <a:endParaRPr lang="es-CO" dirty="0">
              <a:solidFill>
                <a:srgbClr val="0070C0"/>
              </a:solidFill>
              <a:latin typeface="Avenir Medium" panose="02000503020000020003" pitchFamily="2" charset="0"/>
            </a:endParaRPr>
          </a:p>
        </p:txBody>
      </p:sp>
      <p:sp>
        <p:nvSpPr>
          <p:cNvPr id="4" name="CuadroTexto 3">
            <a:extLst>
              <a:ext uri="{FF2B5EF4-FFF2-40B4-BE49-F238E27FC236}">
                <a16:creationId xmlns:a16="http://schemas.microsoft.com/office/drawing/2014/main" id="{CBC13CF2-7856-4573-B2C1-CFED8D454E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pic>
        <p:nvPicPr>
          <p:cNvPr id="14338" name="Picture 2" descr="SaaS vs PaaS vs IaaS: What's the Difference &amp; How To Choose">
            <a:extLst>
              <a:ext uri="{FF2B5EF4-FFF2-40B4-BE49-F238E27FC236}">
                <a16:creationId xmlns:a16="http://schemas.microsoft.com/office/drawing/2014/main" id="{FAE60EBA-526B-9BD7-EE0F-B18662ADB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3" y="1341604"/>
            <a:ext cx="8710119" cy="494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1347</Words>
  <Application>Microsoft Office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Avenir Black</vt:lpstr>
      <vt:lpstr>Avenir Medium</vt:lpstr>
      <vt:lpstr>Britannic Bold</vt:lpstr>
      <vt:lpstr>Calibri</vt:lpstr>
      <vt:lpstr>Calibri Light</vt:lpstr>
      <vt:lpstr>Wingdings</vt:lpstr>
      <vt:lpstr>Office Theme</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Computing Types</vt:lpstr>
      <vt:lpstr>Clous Computing Features</vt:lpstr>
      <vt:lpstr>Cloud Computing Advantages </vt:lpstr>
      <vt:lpstr>Cloud Computing, problems solved</vt:lpstr>
      <vt:lpstr>Cloud Computing Types by models</vt:lpstr>
      <vt:lpstr>pay-per-use pricing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la Configuración</dc:title>
  <dc:creator>Julio Cesar Robles Uribe</dc:creator>
  <cp:lastModifiedBy>Julio Cesar Robles Uribe</cp:lastModifiedBy>
  <cp:revision>65</cp:revision>
  <dcterms:created xsi:type="dcterms:W3CDTF">2021-11-04T06:40:10Z</dcterms:created>
  <dcterms:modified xsi:type="dcterms:W3CDTF">2023-05-18T08:14:29Z</dcterms:modified>
</cp:coreProperties>
</file>